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urtney Garzon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D80E5B8-51E0-4C0D-9EEF-8B78361F8F5F}">
  <a:tblStyle styleId="{8D80E5B8-51E0-4C0D-9EEF-8B78361F8F5F}"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4C5818-E780-473F-9053-78B22C7B257B}"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656"/>
  </p:normalViewPr>
  <p:slideViewPr>
    <p:cSldViewPr snapToGrid="0">
      <p:cViewPr varScale="1">
        <p:scale>
          <a:sx n="112" d="100"/>
          <a:sy n="112" d="100"/>
        </p:scale>
        <p:origin x="1392"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76e324a36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76e324a36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DDDDD"/>
            </a:gs>
            <a:gs pos="100000">
              <a:srgbClr val="919191"/>
            </a:gs>
          </a:gsLst>
          <a:path path="circle">
            <a:fillToRect l="50000" t="50000" r="50000" b="50000"/>
          </a:path>
          <a:tileRect/>
        </a:gra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014675" y="99275"/>
            <a:ext cx="5006100" cy="408600"/>
          </a:xfrm>
          <a:prstGeom prst="rect">
            <a:avLst/>
          </a:prstGeom>
        </p:spPr>
        <p:txBody>
          <a:bodyPr spcFirstLastPara="1" wrap="square" lIns="91425" tIns="91425" rIns="91425" bIns="91425" anchor="ctr" anchorCtr="0">
            <a:noAutofit/>
          </a:bodyPr>
          <a:lstStyle/>
          <a:p>
            <a:pPr marL="0" lvl="0" indent="0" algn="ctr" rtl="0">
              <a:spcBef>
                <a:spcPts val="1200"/>
              </a:spcBef>
              <a:spcAft>
                <a:spcPts val="1200"/>
              </a:spcAft>
              <a:buClr>
                <a:schemeClr val="dk1"/>
              </a:buClr>
              <a:buSzPts val="1100"/>
              <a:buFont typeface="Arial"/>
              <a:buNone/>
            </a:pPr>
            <a:r>
              <a:rPr lang="en" sz="1600" b="1">
                <a:latin typeface="Calibri"/>
                <a:ea typeface="Calibri"/>
                <a:cs typeface="Calibri"/>
                <a:sym typeface="Calibri"/>
              </a:rPr>
              <a:t>Persistence of Lexicon in Signing Chimpanzees</a:t>
            </a:r>
            <a:endParaRPr sz="1600" b="1">
              <a:latin typeface="Calibri"/>
              <a:ea typeface="Calibri"/>
              <a:cs typeface="Calibri"/>
              <a:sym typeface="Calibri"/>
            </a:endParaRPr>
          </a:p>
        </p:txBody>
      </p:sp>
      <p:sp>
        <p:nvSpPr>
          <p:cNvPr id="55" name="Google Shape;55;p13"/>
          <p:cNvSpPr txBox="1">
            <a:spLocks noGrp="1"/>
          </p:cNvSpPr>
          <p:nvPr>
            <p:ph type="subTitle" idx="1"/>
          </p:nvPr>
        </p:nvSpPr>
        <p:spPr>
          <a:xfrm>
            <a:off x="1534075" y="166600"/>
            <a:ext cx="5967300" cy="792600"/>
          </a:xfrm>
          <a:prstGeom prst="rect">
            <a:avLst/>
          </a:prstGeom>
        </p:spPr>
        <p:txBody>
          <a:bodyPr spcFirstLastPara="1" wrap="square" lIns="91425" tIns="91425" rIns="91425" bIns="91425" anchor="ctr" anchorCtr="0">
            <a:noAutofit/>
          </a:bodyPr>
          <a:lstStyle/>
          <a:p>
            <a:pPr marL="0" lvl="0" indent="0" algn="ctr" rtl="0">
              <a:lnSpc>
                <a:spcPct val="100000"/>
              </a:lnSpc>
              <a:spcBef>
                <a:spcPts val="300"/>
              </a:spcBef>
              <a:spcAft>
                <a:spcPts val="0"/>
              </a:spcAft>
              <a:buClr>
                <a:schemeClr val="dk1"/>
              </a:buClr>
              <a:buSzPts val="1100"/>
              <a:buFont typeface="Arial"/>
              <a:buNone/>
            </a:pPr>
            <a:r>
              <a:rPr lang="en" sz="800" dirty="0">
                <a:solidFill>
                  <a:srgbClr val="000000"/>
                </a:solidFill>
                <a:latin typeface="Calibri"/>
                <a:ea typeface="Calibri"/>
                <a:cs typeface="Calibri"/>
                <a:sym typeface="Calibri"/>
              </a:rPr>
              <a:t>Emily Patton</a:t>
            </a:r>
            <a:r>
              <a:rPr lang="en" sz="800" baseline="30000" dirty="0">
                <a:solidFill>
                  <a:srgbClr val="000000"/>
                </a:solidFill>
                <a:latin typeface="Calibri"/>
                <a:ea typeface="Calibri"/>
                <a:cs typeface="Calibri"/>
                <a:sym typeface="Calibri"/>
              </a:rPr>
              <a:t>1</a:t>
            </a:r>
            <a:r>
              <a:rPr lang="en" sz="800" dirty="0">
                <a:solidFill>
                  <a:srgbClr val="000000"/>
                </a:solidFill>
                <a:latin typeface="Calibri"/>
                <a:ea typeface="Calibri"/>
                <a:cs typeface="Calibri"/>
                <a:sym typeface="Calibri"/>
              </a:rPr>
              <a:t>, Courtney Garzone</a:t>
            </a:r>
            <a:r>
              <a:rPr lang="en" sz="800" baseline="30000" dirty="0">
                <a:solidFill>
                  <a:srgbClr val="000000"/>
                </a:solidFill>
                <a:latin typeface="Calibri"/>
                <a:ea typeface="Calibri"/>
                <a:cs typeface="Calibri"/>
                <a:sym typeface="Calibri"/>
              </a:rPr>
              <a:t>1</a:t>
            </a:r>
            <a:r>
              <a:rPr lang="en" sz="800" dirty="0">
                <a:solidFill>
                  <a:srgbClr val="000000"/>
                </a:solidFill>
                <a:latin typeface="Calibri"/>
                <a:ea typeface="Calibri"/>
                <a:cs typeface="Calibri"/>
                <a:sym typeface="Calibri"/>
              </a:rPr>
              <a:t>, Jenna Skinner</a:t>
            </a:r>
            <a:r>
              <a:rPr lang="en" sz="800" baseline="30000" dirty="0">
                <a:solidFill>
                  <a:srgbClr val="000000"/>
                </a:solidFill>
                <a:latin typeface="Calibri"/>
                <a:ea typeface="Calibri"/>
                <a:cs typeface="Calibri"/>
                <a:sym typeface="Calibri"/>
              </a:rPr>
              <a:t>1</a:t>
            </a:r>
            <a:r>
              <a:rPr lang="en" sz="800" dirty="0">
                <a:solidFill>
                  <a:srgbClr val="000000"/>
                </a:solidFill>
                <a:latin typeface="Calibri"/>
                <a:ea typeface="Calibri"/>
                <a:cs typeface="Calibri"/>
                <a:sym typeface="Calibri"/>
              </a:rPr>
              <a:t>, Emilie Rich</a:t>
            </a:r>
            <a:r>
              <a:rPr lang="en" sz="800" baseline="30000" dirty="0">
                <a:solidFill>
                  <a:srgbClr val="000000"/>
                </a:solidFill>
                <a:latin typeface="Calibri"/>
                <a:ea typeface="Calibri"/>
                <a:cs typeface="Calibri"/>
                <a:sym typeface="Calibri"/>
              </a:rPr>
              <a:t>2</a:t>
            </a:r>
            <a:r>
              <a:rPr lang="en" sz="800" dirty="0">
                <a:solidFill>
                  <a:srgbClr val="000000"/>
                </a:solidFill>
                <a:latin typeface="Calibri"/>
                <a:ea typeface="Calibri"/>
                <a:cs typeface="Calibri"/>
                <a:sym typeface="Calibri"/>
              </a:rPr>
              <a:t>, Mary Lee Jensvold</a:t>
            </a:r>
            <a:r>
              <a:rPr lang="en" sz="800" baseline="30000" dirty="0">
                <a:solidFill>
                  <a:srgbClr val="000000"/>
                </a:solidFill>
                <a:latin typeface="Calibri"/>
                <a:ea typeface="Calibri"/>
                <a:cs typeface="Calibri"/>
                <a:sym typeface="Calibri"/>
              </a:rPr>
              <a:t>1,3,4</a:t>
            </a:r>
            <a:endParaRPr sz="800" baseline="30000" dirty="0">
              <a:solidFill>
                <a:srgbClr val="000000"/>
              </a:solidFill>
              <a:latin typeface="Calibri"/>
              <a:ea typeface="Calibri"/>
              <a:cs typeface="Calibri"/>
              <a:sym typeface="Calibri"/>
            </a:endParaRPr>
          </a:p>
          <a:p>
            <a:pPr marL="0" lvl="0" indent="0" algn="ctr" rtl="0">
              <a:lnSpc>
                <a:spcPct val="100000"/>
              </a:lnSpc>
              <a:spcBef>
                <a:spcPts val="300"/>
              </a:spcBef>
              <a:spcAft>
                <a:spcPts val="0"/>
              </a:spcAft>
              <a:buNone/>
            </a:pPr>
            <a:r>
              <a:rPr lang="en" sz="700" baseline="30000" dirty="0">
                <a:solidFill>
                  <a:srgbClr val="000000"/>
                </a:solidFill>
                <a:latin typeface="Calibri"/>
                <a:ea typeface="Calibri"/>
                <a:cs typeface="Calibri"/>
                <a:sym typeface="Calibri"/>
              </a:rPr>
              <a:t>1</a:t>
            </a:r>
            <a:r>
              <a:rPr lang="en" sz="700" dirty="0">
                <a:solidFill>
                  <a:srgbClr val="000000"/>
                </a:solidFill>
                <a:latin typeface="Calibri"/>
                <a:ea typeface="Calibri"/>
                <a:cs typeface="Calibri"/>
                <a:sym typeface="Calibri"/>
              </a:rPr>
              <a:t>Central Washington University </a:t>
            </a:r>
            <a:r>
              <a:rPr lang="en" sz="700" baseline="30000" dirty="0">
                <a:solidFill>
                  <a:srgbClr val="000000"/>
                </a:solidFill>
                <a:latin typeface="Calibri"/>
                <a:ea typeface="Calibri"/>
                <a:cs typeface="Calibri"/>
                <a:sym typeface="Calibri"/>
              </a:rPr>
              <a:t>2</a:t>
            </a:r>
            <a:r>
              <a:rPr lang="en" sz="700" dirty="0">
                <a:solidFill>
                  <a:srgbClr val="000000"/>
                </a:solidFill>
                <a:latin typeface="Calibri"/>
                <a:ea typeface="Calibri"/>
                <a:cs typeface="Calibri"/>
                <a:sym typeface="Calibri"/>
              </a:rPr>
              <a:t>University of Montreal </a:t>
            </a:r>
            <a:r>
              <a:rPr lang="en" sz="700" baseline="30000" dirty="0">
                <a:solidFill>
                  <a:srgbClr val="000000"/>
                </a:solidFill>
                <a:latin typeface="Calibri"/>
                <a:ea typeface="Calibri"/>
                <a:cs typeface="Calibri"/>
                <a:sym typeface="Calibri"/>
              </a:rPr>
              <a:t>3</a:t>
            </a:r>
            <a:r>
              <a:rPr lang="en" sz="700" dirty="0">
                <a:solidFill>
                  <a:srgbClr val="000000"/>
                </a:solidFill>
                <a:latin typeface="Calibri"/>
                <a:ea typeface="Calibri"/>
                <a:cs typeface="Calibri"/>
                <a:sym typeface="Calibri"/>
              </a:rPr>
              <a:t>Fauna Foundation </a:t>
            </a:r>
            <a:r>
              <a:rPr lang="en" sz="700" baseline="30000" dirty="0">
                <a:solidFill>
                  <a:srgbClr val="000000"/>
                </a:solidFill>
                <a:latin typeface="Calibri"/>
                <a:ea typeface="Calibri"/>
                <a:cs typeface="Calibri"/>
                <a:sym typeface="Calibri"/>
              </a:rPr>
              <a:t>4</a:t>
            </a:r>
            <a:r>
              <a:rPr lang="en" sz="700" dirty="0">
                <a:solidFill>
                  <a:srgbClr val="000000"/>
                </a:solidFill>
                <a:latin typeface="Calibri"/>
                <a:ea typeface="Calibri"/>
                <a:cs typeface="Calibri"/>
                <a:sym typeface="Calibri"/>
              </a:rPr>
              <a:t>Friends of Washoe</a:t>
            </a:r>
            <a:endParaRPr sz="700" dirty="0">
              <a:solidFill>
                <a:srgbClr val="000000"/>
              </a:solidFill>
            </a:endParaRPr>
          </a:p>
        </p:txBody>
      </p:sp>
      <p:pic>
        <p:nvPicPr>
          <p:cNvPr id="56" name="Google Shape;56;p13"/>
          <p:cNvPicPr preferRelativeResize="0"/>
          <p:nvPr/>
        </p:nvPicPr>
        <p:blipFill rotWithShape="1">
          <a:blip r:embed="rId3">
            <a:alphaModFix/>
          </a:blip>
          <a:srcRect t="18918" b="18912"/>
          <a:stretch/>
        </p:blipFill>
        <p:spPr>
          <a:xfrm>
            <a:off x="7020775" y="186150"/>
            <a:ext cx="876300" cy="408600"/>
          </a:xfrm>
          <a:prstGeom prst="rect">
            <a:avLst/>
          </a:prstGeom>
          <a:noFill/>
          <a:ln>
            <a:noFill/>
          </a:ln>
        </p:spPr>
      </p:pic>
      <p:pic>
        <p:nvPicPr>
          <p:cNvPr id="57" name="Google Shape;57;p13"/>
          <p:cNvPicPr preferRelativeResize="0"/>
          <p:nvPr/>
        </p:nvPicPr>
        <p:blipFill>
          <a:blip r:embed="rId4">
            <a:alphaModFix/>
          </a:blip>
          <a:stretch>
            <a:fillRect/>
          </a:stretch>
        </p:blipFill>
        <p:spPr>
          <a:xfrm>
            <a:off x="7958975" y="147063"/>
            <a:ext cx="1114425" cy="447675"/>
          </a:xfrm>
          <a:prstGeom prst="rect">
            <a:avLst/>
          </a:prstGeom>
          <a:noFill/>
          <a:ln>
            <a:noFill/>
          </a:ln>
        </p:spPr>
      </p:pic>
      <p:pic>
        <p:nvPicPr>
          <p:cNvPr id="58" name="Google Shape;58;p13"/>
          <p:cNvPicPr preferRelativeResize="0"/>
          <p:nvPr/>
        </p:nvPicPr>
        <p:blipFill>
          <a:blip r:embed="rId5">
            <a:alphaModFix/>
          </a:blip>
          <a:stretch>
            <a:fillRect/>
          </a:stretch>
        </p:blipFill>
        <p:spPr>
          <a:xfrm>
            <a:off x="137150" y="118800"/>
            <a:ext cx="534400" cy="543300"/>
          </a:xfrm>
          <a:prstGeom prst="rect">
            <a:avLst/>
          </a:prstGeom>
          <a:noFill/>
          <a:ln>
            <a:noFill/>
          </a:ln>
        </p:spPr>
      </p:pic>
      <p:sp>
        <p:nvSpPr>
          <p:cNvPr id="59" name="Google Shape;59;p13"/>
          <p:cNvSpPr txBox="1"/>
          <p:nvPr/>
        </p:nvSpPr>
        <p:spPr>
          <a:xfrm>
            <a:off x="70550" y="1024325"/>
            <a:ext cx="3177000" cy="2229000"/>
          </a:xfrm>
          <a:prstGeom prst="rect">
            <a:avLst/>
          </a:prstGeom>
          <a:noFill/>
          <a:ln>
            <a:noFill/>
          </a:ln>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a:buNone/>
            </a:pPr>
            <a:r>
              <a:rPr lang="en" sz="800" dirty="0">
                <a:latin typeface="Calibri"/>
                <a:ea typeface="Calibri"/>
                <a:cs typeface="Calibri"/>
                <a:sym typeface="Calibri"/>
              </a:rPr>
              <a:t>Five chimpanzees lived at Central Washington University (CWU) in Ellensburg, WA from 1980-2013. Washoe, </a:t>
            </a:r>
            <a:r>
              <a:rPr lang="en" sz="800" dirty="0" err="1">
                <a:latin typeface="Calibri"/>
                <a:ea typeface="Calibri"/>
                <a:cs typeface="Calibri"/>
                <a:sym typeface="Calibri"/>
              </a:rPr>
              <a:t>Moja</a:t>
            </a:r>
            <a:r>
              <a:rPr lang="en" sz="800" dirty="0">
                <a:latin typeface="Calibri"/>
                <a:ea typeface="Calibri"/>
                <a:cs typeface="Calibri"/>
                <a:sym typeface="Calibri"/>
              </a:rPr>
              <a:t>, Tatu, and Dar acquired American Sign Language (ASL) during their early years living under cross-fostering conditions</a:t>
            </a:r>
            <a:r>
              <a:rPr lang="en" sz="800" baseline="30000" dirty="0">
                <a:latin typeface="Calibri"/>
                <a:ea typeface="Calibri"/>
                <a:cs typeface="Calibri"/>
                <a:sym typeface="Calibri"/>
              </a:rPr>
              <a:t>1,2,3,4,5</a:t>
            </a:r>
            <a:r>
              <a:rPr lang="en" sz="800" dirty="0">
                <a:latin typeface="Calibri"/>
                <a:ea typeface="Calibri"/>
                <a:cs typeface="Calibri"/>
                <a:sym typeface="Calibri"/>
              </a:rPr>
              <a:t>. Loulis acquired his signs from the other chimpanzees</a:t>
            </a:r>
            <a:r>
              <a:rPr lang="en" sz="800" baseline="30000" dirty="0">
                <a:latin typeface="Calibri"/>
                <a:ea typeface="Calibri"/>
                <a:cs typeface="Calibri"/>
                <a:sym typeface="Calibri"/>
              </a:rPr>
              <a:t>6</a:t>
            </a:r>
            <a:r>
              <a:rPr lang="en" sz="800" dirty="0">
                <a:latin typeface="Calibri"/>
                <a:ea typeface="Calibri"/>
                <a:cs typeface="Calibri"/>
                <a:sym typeface="Calibri"/>
              </a:rPr>
              <a:t>. In 2013, Tatu and Loulis moved to the Fauna Foundation (FF), a sanctuary in Carignan, Québec, Canada. All human caregivers at CWU were competent in ASL while at FF only a few caregivers used ASL. Tatu and Loulis continued to use ASL daily to converse with their human caregivers. At both locations caregivers maintained records of Tatu’s and Loulis’ daily vocabulary production on sign checklists. Sign checklists were lists of the signs that Tatu and Loulis used daily. When the caregiver observed each chimpanzee sign, she recorded that vocabulary item on the list. From 2014 to 2017 Tatu’s mean vocabulary items used in a day (M=14) was less than at CWU (M=19.75) from 2004 to 2007. Loulis’ remained the same for the two time periods (M=4)</a:t>
            </a:r>
            <a:r>
              <a:rPr lang="en" sz="800" baseline="30000" dirty="0">
                <a:latin typeface="Calibri"/>
                <a:ea typeface="Calibri"/>
                <a:cs typeface="Calibri"/>
                <a:sym typeface="Calibri"/>
              </a:rPr>
              <a:t>7</a:t>
            </a:r>
            <a:r>
              <a:rPr lang="en" sz="800" dirty="0">
                <a:latin typeface="Calibri"/>
                <a:ea typeface="Calibri"/>
                <a:cs typeface="Calibri"/>
                <a:sym typeface="Calibri"/>
              </a:rPr>
              <a:t>. The current study explores Tatu’s and Loulis’ most recent vocabulary production in 2018 and 2019.</a:t>
            </a:r>
            <a:endParaRPr sz="800" dirty="0">
              <a:latin typeface="Calibri"/>
              <a:ea typeface="Calibri"/>
              <a:cs typeface="Calibri"/>
              <a:sym typeface="Calibri"/>
            </a:endParaRPr>
          </a:p>
        </p:txBody>
      </p:sp>
      <p:sp>
        <p:nvSpPr>
          <p:cNvPr id="60" name="Google Shape;60;p13"/>
          <p:cNvSpPr txBox="1"/>
          <p:nvPr/>
        </p:nvSpPr>
        <p:spPr>
          <a:xfrm>
            <a:off x="70550" y="3476755"/>
            <a:ext cx="3177000" cy="791100"/>
          </a:xfrm>
          <a:prstGeom prst="rect">
            <a:avLst/>
          </a:prstGeom>
          <a:noFill/>
          <a:ln>
            <a:noFill/>
          </a:ln>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a:buNone/>
            </a:pPr>
            <a:r>
              <a:rPr lang="en" sz="800" dirty="0">
                <a:latin typeface="Calibri"/>
                <a:ea typeface="Calibri"/>
                <a:cs typeface="Calibri"/>
                <a:sym typeface="Calibri"/>
              </a:rPr>
              <a:t>We used sign checklists from 2018 and 2019. For each year we calculated the mean number and range of vocabulary items each chimpanzee made in a day, and the sum of items recorded for each year. We generated word clouds using </a:t>
            </a:r>
            <a:r>
              <a:rPr lang="en" sz="800" dirty="0" err="1">
                <a:latin typeface="Calibri"/>
                <a:ea typeface="Calibri"/>
                <a:cs typeface="Calibri"/>
                <a:sym typeface="Calibri"/>
              </a:rPr>
              <a:t>Voyant</a:t>
            </a:r>
            <a:r>
              <a:rPr lang="en" sz="800" dirty="0">
                <a:latin typeface="Calibri"/>
                <a:ea typeface="Calibri"/>
                <a:cs typeface="Calibri"/>
                <a:sym typeface="Calibri"/>
              </a:rPr>
              <a:t> Tools software (</a:t>
            </a:r>
            <a:r>
              <a:rPr lang="en" sz="800" dirty="0" err="1">
                <a:latin typeface="Calibri"/>
                <a:ea typeface="Calibri"/>
                <a:cs typeface="Calibri"/>
                <a:sym typeface="Calibri"/>
              </a:rPr>
              <a:t>voyant-tools.org</a:t>
            </a:r>
            <a:r>
              <a:rPr lang="en" sz="800" dirty="0">
                <a:latin typeface="Calibri"/>
                <a:ea typeface="Calibri"/>
                <a:cs typeface="Calibri"/>
                <a:sym typeface="Calibri"/>
              </a:rPr>
              <a:t>).</a:t>
            </a:r>
            <a:endParaRPr sz="800" dirty="0">
              <a:latin typeface="Calibri"/>
              <a:ea typeface="Calibri"/>
              <a:cs typeface="Calibri"/>
              <a:sym typeface="Calibri"/>
            </a:endParaRPr>
          </a:p>
        </p:txBody>
      </p:sp>
      <p:sp>
        <p:nvSpPr>
          <p:cNvPr id="61" name="Google Shape;61;p13"/>
          <p:cNvSpPr txBox="1"/>
          <p:nvPr/>
        </p:nvSpPr>
        <p:spPr>
          <a:xfrm>
            <a:off x="6074900" y="1039175"/>
            <a:ext cx="2998500" cy="1781400"/>
          </a:xfrm>
          <a:prstGeom prst="rect">
            <a:avLst/>
          </a:prstGeom>
          <a:noFill/>
          <a:ln>
            <a:noFill/>
          </a:ln>
        </p:spPr>
        <p:txBody>
          <a:bodyPr spcFirstLastPara="1" wrap="square" lIns="91425" tIns="91425" rIns="91425" bIns="91425" anchor="t" anchorCtr="0">
            <a:noAutofit/>
          </a:bodyPr>
          <a:lstStyle/>
          <a:p>
            <a:pPr marL="0" lvl="0" indent="0" algn="just" rtl="0">
              <a:spcBef>
                <a:spcPts val="0"/>
              </a:spcBef>
              <a:spcAft>
                <a:spcPts val="0"/>
              </a:spcAft>
              <a:buNone/>
            </a:pPr>
            <a:r>
              <a:rPr lang="en" sz="800">
                <a:solidFill>
                  <a:schemeClr val="dk1"/>
                </a:solidFill>
                <a:latin typeface="Calibri"/>
                <a:ea typeface="Calibri"/>
                <a:cs typeface="Calibri"/>
                <a:sym typeface="Calibri"/>
              </a:rPr>
              <a:t>Table 1 shows that Tatu’s mean in this sample (M = 12) was lower than in the previous years at FF (M = 14) and Loulis’ was the same (M = 4). Tatu’s smallest range in the previous years was 1–32 in 2016 and this sample was comparable in 2018 but lower in 2019. Loulis’ range was lower in this sample than his lowest range in previous years (1-8 in 2015). The total number of vocabulary items per year was similar to previous years at FF, with a slight increase for both chimpanzees as compared to 2015 and 2016. Figure 1 shows that high frequency signs for both chimpanzees were nearly identical to previous years at FF. While Tatu’s and Loulis’ sign use changed slightly in their transition from CWU to FF, it remained consistent during their time at FF. This data indicates that ASL use in chimpanzees is a robust behavior that persists throughout environments.</a:t>
            </a:r>
            <a:endParaRPr sz="900">
              <a:solidFill>
                <a:schemeClr val="dk1"/>
              </a:solidFill>
              <a:latin typeface="Calibri"/>
              <a:ea typeface="Calibri"/>
              <a:cs typeface="Calibri"/>
              <a:sym typeface="Calibri"/>
            </a:endParaRPr>
          </a:p>
          <a:p>
            <a:pPr marL="0" lvl="0" indent="0" algn="l" rtl="0">
              <a:spcBef>
                <a:spcPts val="0"/>
              </a:spcBef>
              <a:spcAft>
                <a:spcPts val="0"/>
              </a:spcAft>
              <a:buNone/>
            </a:pPr>
            <a:endParaRPr sz="900">
              <a:latin typeface="Calibri"/>
              <a:ea typeface="Calibri"/>
              <a:cs typeface="Calibri"/>
              <a:sym typeface="Calibri"/>
            </a:endParaRPr>
          </a:p>
        </p:txBody>
      </p:sp>
      <p:sp>
        <p:nvSpPr>
          <p:cNvPr id="62" name="Google Shape;62;p13"/>
          <p:cNvSpPr txBox="1"/>
          <p:nvPr/>
        </p:nvSpPr>
        <p:spPr>
          <a:xfrm>
            <a:off x="6074800" y="4018089"/>
            <a:ext cx="2998500" cy="1018500"/>
          </a:xfrm>
          <a:prstGeom prst="rect">
            <a:avLst/>
          </a:prstGeom>
          <a:noFill/>
          <a:ln>
            <a:noFill/>
          </a:ln>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 sz="400" b="1" dirty="0">
                <a:solidFill>
                  <a:schemeClr val="dk1"/>
                </a:solidFill>
                <a:latin typeface="Calibri"/>
                <a:ea typeface="Calibri"/>
                <a:cs typeface="Calibri"/>
                <a:sym typeface="Calibri"/>
              </a:rPr>
              <a:t>1</a:t>
            </a:r>
            <a:r>
              <a:rPr lang="en" sz="400" dirty="0">
                <a:solidFill>
                  <a:schemeClr val="dk1"/>
                </a:solidFill>
                <a:latin typeface="Calibri"/>
                <a:ea typeface="Calibri"/>
                <a:cs typeface="Calibri"/>
                <a:sym typeface="Calibri"/>
              </a:rPr>
              <a:t>.</a:t>
            </a:r>
            <a:r>
              <a:rPr lang="en" sz="400" b="1" dirty="0">
                <a:solidFill>
                  <a:schemeClr val="dk1"/>
                </a:solidFill>
                <a:latin typeface="Calibri"/>
                <a:ea typeface="Calibri"/>
                <a:cs typeface="Calibri"/>
                <a:sym typeface="Calibri"/>
              </a:rPr>
              <a:t> </a:t>
            </a:r>
            <a:r>
              <a:rPr lang="en" sz="400" dirty="0" err="1">
                <a:solidFill>
                  <a:schemeClr val="dk1"/>
                </a:solidFill>
                <a:latin typeface="Calibri"/>
                <a:ea typeface="Calibri"/>
                <a:cs typeface="Calibri"/>
                <a:sym typeface="Calibri"/>
              </a:rPr>
              <a:t>Bodamar</a:t>
            </a:r>
            <a:r>
              <a:rPr lang="en" sz="400" dirty="0">
                <a:solidFill>
                  <a:schemeClr val="dk1"/>
                </a:solidFill>
                <a:latin typeface="Calibri"/>
                <a:ea typeface="Calibri"/>
                <a:cs typeface="Calibri"/>
                <a:sym typeface="Calibri"/>
              </a:rPr>
              <a:t>, M. D., &amp; Gardner, R. A. (2002). How cross-fostered chimpanzees (Pan troglodytes) initiate and maintain conversations. Journal of Comparative Psychology, 116(1), 12-26.</a:t>
            </a:r>
            <a:endParaRPr sz="400" dirty="0">
              <a:solidFill>
                <a:schemeClr val="dk1"/>
              </a:solidFill>
              <a:latin typeface="Calibri"/>
              <a:ea typeface="Calibri"/>
              <a:cs typeface="Calibri"/>
              <a:sym typeface="Calibri"/>
            </a:endParaRPr>
          </a:p>
          <a:p>
            <a:pPr marL="0" lvl="0" indent="0" algn="just" rtl="0">
              <a:lnSpc>
                <a:spcPct val="100000"/>
              </a:lnSpc>
              <a:spcBef>
                <a:spcPts val="0"/>
              </a:spcBef>
              <a:spcAft>
                <a:spcPts val="0"/>
              </a:spcAft>
              <a:buNone/>
            </a:pPr>
            <a:r>
              <a:rPr lang="en" sz="400" b="1" dirty="0">
                <a:solidFill>
                  <a:schemeClr val="dk1"/>
                </a:solidFill>
                <a:latin typeface="Calibri"/>
                <a:ea typeface="Calibri"/>
                <a:cs typeface="Calibri"/>
                <a:sym typeface="Calibri"/>
              </a:rPr>
              <a:t>2</a:t>
            </a:r>
            <a:r>
              <a:rPr lang="en" sz="400" dirty="0">
                <a:solidFill>
                  <a:schemeClr val="dk1"/>
                </a:solidFill>
                <a:latin typeface="Calibri"/>
                <a:ea typeface="Calibri"/>
                <a:cs typeface="Calibri"/>
                <a:sym typeface="Calibri"/>
              </a:rPr>
              <a:t>. Gardner, R.A. &amp; Gardner, B.T. (1989). A cross-fostering laboratory. In R. A. Gardner, B. T. Gardner, &amp; T. E. Van </a:t>
            </a:r>
            <a:r>
              <a:rPr lang="en" sz="400" dirty="0" err="1">
                <a:solidFill>
                  <a:schemeClr val="dk1"/>
                </a:solidFill>
                <a:latin typeface="Calibri"/>
                <a:ea typeface="Calibri"/>
                <a:cs typeface="Calibri"/>
                <a:sym typeface="Calibri"/>
              </a:rPr>
              <a:t>Cantfort</a:t>
            </a:r>
            <a:r>
              <a:rPr lang="en" sz="400" dirty="0">
                <a:solidFill>
                  <a:schemeClr val="dk1"/>
                </a:solidFill>
                <a:latin typeface="Calibri"/>
                <a:ea typeface="Calibri"/>
                <a:cs typeface="Calibri"/>
                <a:sym typeface="Calibri"/>
              </a:rPr>
              <a:t> (Eds.) Teaching sign language to chimpanzees (pp. 1-28). Albany, NY: State University of New York Press.</a:t>
            </a:r>
            <a:endParaRPr sz="400" dirty="0">
              <a:solidFill>
                <a:schemeClr val="dk1"/>
              </a:solidFill>
              <a:latin typeface="Calibri"/>
              <a:ea typeface="Calibri"/>
              <a:cs typeface="Calibri"/>
              <a:sym typeface="Calibri"/>
            </a:endParaRPr>
          </a:p>
          <a:p>
            <a:pPr marL="0" lvl="0" indent="0" algn="just" rtl="0">
              <a:lnSpc>
                <a:spcPct val="100000"/>
              </a:lnSpc>
              <a:spcBef>
                <a:spcPts val="0"/>
              </a:spcBef>
              <a:spcAft>
                <a:spcPts val="0"/>
              </a:spcAft>
              <a:buNone/>
            </a:pPr>
            <a:r>
              <a:rPr lang="en" sz="400" b="1" dirty="0">
                <a:solidFill>
                  <a:schemeClr val="dk1"/>
                </a:solidFill>
                <a:latin typeface="Calibri"/>
                <a:ea typeface="Calibri"/>
                <a:cs typeface="Calibri"/>
                <a:sym typeface="Calibri"/>
              </a:rPr>
              <a:t>3</a:t>
            </a:r>
            <a:r>
              <a:rPr lang="en" sz="400" dirty="0">
                <a:solidFill>
                  <a:schemeClr val="dk1"/>
                </a:solidFill>
                <a:latin typeface="Calibri"/>
                <a:ea typeface="Calibri"/>
                <a:cs typeface="Calibri"/>
                <a:sym typeface="Calibri"/>
              </a:rPr>
              <a:t>. </a:t>
            </a:r>
            <a:r>
              <a:rPr lang="en" sz="400" dirty="0" err="1">
                <a:solidFill>
                  <a:schemeClr val="dk1"/>
                </a:solidFill>
                <a:latin typeface="Calibri"/>
                <a:ea typeface="Calibri"/>
                <a:cs typeface="Calibri"/>
                <a:sym typeface="Calibri"/>
              </a:rPr>
              <a:t>Jensvold</a:t>
            </a:r>
            <a:r>
              <a:rPr lang="en" sz="400" dirty="0">
                <a:solidFill>
                  <a:schemeClr val="dk1"/>
                </a:solidFill>
                <a:latin typeface="Calibri"/>
                <a:ea typeface="Calibri"/>
                <a:cs typeface="Calibri"/>
                <a:sym typeface="Calibri"/>
              </a:rPr>
              <a:t>, M. L. A., &amp; Gardner, R. A. (2000). Interactive use of sign language by cross-fostered chimpanzees (Pan troglodytes). Journal of Comparative Psychology, 114(4), 335-346.</a:t>
            </a:r>
            <a:endParaRPr sz="400" dirty="0">
              <a:solidFill>
                <a:schemeClr val="dk1"/>
              </a:solidFill>
              <a:latin typeface="Calibri"/>
              <a:ea typeface="Calibri"/>
              <a:cs typeface="Calibri"/>
              <a:sym typeface="Calibri"/>
            </a:endParaRPr>
          </a:p>
          <a:p>
            <a:pPr marL="0" lvl="0" indent="0" algn="just" rtl="0">
              <a:lnSpc>
                <a:spcPct val="100000"/>
              </a:lnSpc>
              <a:spcBef>
                <a:spcPts val="0"/>
              </a:spcBef>
              <a:spcAft>
                <a:spcPts val="0"/>
              </a:spcAft>
              <a:buNone/>
            </a:pPr>
            <a:r>
              <a:rPr lang="en" sz="400" b="1" dirty="0">
                <a:solidFill>
                  <a:schemeClr val="dk1"/>
                </a:solidFill>
                <a:latin typeface="Calibri"/>
                <a:ea typeface="Calibri"/>
                <a:cs typeface="Calibri"/>
                <a:sym typeface="Calibri"/>
              </a:rPr>
              <a:t>4</a:t>
            </a:r>
            <a:r>
              <a:rPr lang="en" sz="400" dirty="0">
                <a:solidFill>
                  <a:schemeClr val="dk1"/>
                </a:solidFill>
                <a:latin typeface="Calibri"/>
                <a:ea typeface="Calibri"/>
                <a:cs typeface="Calibri"/>
                <a:sym typeface="Calibri"/>
              </a:rPr>
              <a:t>. Leeds, C. A., &amp; </a:t>
            </a:r>
            <a:r>
              <a:rPr lang="en" sz="400" dirty="0" err="1">
                <a:solidFill>
                  <a:schemeClr val="dk1"/>
                </a:solidFill>
                <a:latin typeface="Calibri"/>
                <a:ea typeface="Calibri"/>
                <a:cs typeface="Calibri"/>
                <a:sym typeface="Calibri"/>
              </a:rPr>
              <a:t>Jensvold</a:t>
            </a:r>
            <a:r>
              <a:rPr lang="en" sz="400" dirty="0">
                <a:solidFill>
                  <a:schemeClr val="dk1"/>
                </a:solidFill>
                <a:latin typeface="Calibri"/>
                <a:ea typeface="Calibri"/>
                <a:cs typeface="Calibri"/>
                <a:sym typeface="Calibri"/>
              </a:rPr>
              <a:t>, M. L. A. (2013). The communicative functions of five signing chimpanzees (Pan troglodytes). Pragmatics &amp; Cognition, 21(1), 224-247.</a:t>
            </a:r>
            <a:endParaRPr sz="400" dirty="0">
              <a:solidFill>
                <a:schemeClr val="dk1"/>
              </a:solidFill>
              <a:latin typeface="Calibri"/>
              <a:ea typeface="Calibri"/>
              <a:cs typeface="Calibri"/>
              <a:sym typeface="Calibri"/>
            </a:endParaRPr>
          </a:p>
          <a:p>
            <a:pPr marL="0" lvl="0" indent="0" algn="just" rtl="0">
              <a:lnSpc>
                <a:spcPct val="100000"/>
              </a:lnSpc>
              <a:spcBef>
                <a:spcPts val="0"/>
              </a:spcBef>
              <a:spcAft>
                <a:spcPts val="0"/>
              </a:spcAft>
              <a:buNone/>
            </a:pPr>
            <a:r>
              <a:rPr lang="en" sz="400" b="1" dirty="0">
                <a:solidFill>
                  <a:schemeClr val="dk1"/>
                </a:solidFill>
                <a:latin typeface="Calibri"/>
                <a:ea typeface="Calibri"/>
                <a:cs typeface="Calibri"/>
                <a:sym typeface="Calibri"/>
              </a:rPr>
              <a:t>5</a:t>
            </a:r>
            <a:r>
              <a:rPr lang="en" sz="400" dirty="0">
                <a:solidFill>
                  <a:schemeClr val="dk1"/>
                </a:solidFill>
                <a:latin typeface="Calibri"/>
                <a:ea typeface="Calibri"/>
                <a:cs typeface="Calibri"/>
                <a:sym typeface="Calibri"/>
              </a:rPr>
              <a:t>. </a:t>
            </a:r>
            <a:r>
              <a:rPr lang="en" sz="400" dirty="0" err="1">
                <a:solidFill>
                  <a:schemeClr val="dk1"/>
                </a:solidFill>
                <a:latin typeface="Calibri"/>
                <a:ea typeface="Calibri"/>
                <a:cs typeface="Calibri"/>
                <a:sym typeface="Calibri"/>
              </a:rPr>
              <a:t>Leitten</a:t>
            </a:r>
            <a:r>
              <a:rPr lang="en" sz="400" dirty="0">
                <a:solidFill>
                  <a:schemeClr val="dk1"/>
                </a:solidFill>
                <a:latin typeface="Calibri"/>
                <a:ea typeface="Calibri"/>
                <a:cs typeface="Calibri"/>
                <a:sym typeface="Calibri"/>
              </a:rPr>
              <a:t>, L., </a:t>
            </a:r>
            <a:r>
              <a:rPr lang="en" sz="400" dirty="0" err="1">
                <a:solidFill>
                  <a:schemeClr val="dk1"/>
                </a:solidFill>
                <a:latin typeface="Calibri"/>
                <a:ea typeface="Calibri"/>
                <a:cs typeface="Calibri"/>
                <a:sym typeface="Calibri"/>
              </a:rPr>
              <a:t>Jensvold</a:t>
            </a:r>
            <a:r>
              <a:rPr lang="en" sz="400" dirty="0">
                <a:solidFill>
                  <a:schemeClr val="dk1"/>
                </a:solidFill>
                <a:latin typeface="Calibri"/>
                <a:ea typeface="Calibri"/>
                <a:cs typeface="Calibri"/>
                <a:sym typeface="Calibri"/>
              </a:rPr>
              <a:t>, M. L. A., </a:t>
            </a:r>
            <a:r>
              <a:rPr lang="en" sz="400" dirty="0" err="1">
                <a:solidFill>
                  <a:schemeClr val="dk1"/>
                </a:solidFill>
                <a:latin typeface="Calibri"/>
                <a:ea typeface="Calibri"/>
                <a:cs typeface="Calibri"/>
                <a:sym typeface="Calibri"/>
              </a:rPr>
              <a:t>Fouts</a:t>
            </a:r>
            <a:r>
              <a:rPr lang="en" sz="400" dirty="0">
                <a:solidFill>
                  <a:schemeClr val="dk1"/>
                </a:solidFill>
                <a:latin typeface="Calibri"/>
                <a:ea typeface="Calibri"/>
                <a:cs typeface="Calibri"/>
                <a:sym typeface="Calibri"/>
              </a:rPr>
              <a:t>, R. S., &amp; </a:t>
            </a:r>
            <a:r>
              <a:rPr lang="en" sz="400" dirty="0" err="1">
                <a:solidFill>
                  <a:schemeClr val="dk1"/>
                </a:solidFill>
                <a:latin typeface="Calibri"/>
                <a:ea typeface="Calibri"/>
                <a:cs typeface="Calibri"/>
                <a:sym typeface="Calibri"/>
              </a:rPr>
              <a:t>Wallin</a:t>
            </a:r>
            <a:r>
              <a:rPr lang="en" sz="400" dirty="0">
                <a:solidFill>
                  <a:schemeClr val="dk1"/>
                </a:solidFill>
                <a:latin typeface="Calibri"/>
                <a:ea typeface="Calibri"/>
                <a:cs typeface="Calibri"/>
                <a:sym typeface="Calibri"/>
              </a:rPr>
              <a:t>, J. M. (2012). Contingency in requests of signing chimpanzees. Interaction Studies, 13(2), 147-264.</a:t>
            </a:r>
            <a:endParaRPr sz="400" dirty="0">
              <a:solidFill>
                <a:schemeClr val="dk1"/>
              </a:solidFill>
              <a:latin typeface="Calibri"/>
              <a:ea typeface="Calibri"/>
              <a:cs typeface="Calibri"/>
              <a:sym typeface="Calibri"/>
            </a:endParaRPr>
          </a:p>
          <a:p>
            <a:pPr marL="0" lvl="0" indent="0" algn="just" rtl="0">
              <a:lnSpc>
                <a:spcPct val="100000"/>
              </a:lnSpc>
              <a:spcBef>
                <a:spcPts val="0"/>
              </a:spcBef>
              <a:spcAft>
                <a:spcPts val="0"/>
              </a:spcAft>
              <a:buNone/>
            </a:pPr>
            <a:r>
              <a:rPr lang="en" sz="400" b="1" dirty="0">
                <a:solidFill>
                  <a:schemeClr val="dk1"/>
                </a:solidFill>
                <a:latin typeface="Calibri"/>
                <a:ea typeface="Calibri"/>
                <a:cs typeface="Calibri"/>
                <a:sym typeface="Calibri"/>
              </a:rPr>
              <a:t>6</a:t>
            </a:r>
            <a:r>
              <a:rPr lang="en" sz="400" dirty="0">
                <a:solidFill>
                  <a:schemeClr val="dk1"/>
                </a:solidFill>
                <a:latin typeface="Calibri"/>
                <a:ea typeface="Calibri"/>
                <a:cs typeface="Calibri"/>
                <a:sym typeface="Calibri"/>
              </a:rPr>
              <a:t>. </a:t>
            </a:r>
            <a:r>
              <a:rPr lang="en" sz="400" dirty="0" err="1">
                <a:solidFill>
                  <a:schemeClr val="dk1"/>
                </a:solidFill>
                <a:latin typeface="Calibri"/>
                <a:ea typeface="Calibri"/>
                <a:cs typeface="Calibri"/>
                <a:sym typeface="Calibri"/>
              </a:rPr>
              <a:t>Fouts</a:t>
            </a:r>
            <a:r>
              <a:rPr lang="en" sz="400" dirty="0">
                <a:solidFill>
                  <a:schemeClr val="dk1"/>
                </a:solidFill>
                <a:latin typeface="Calibri"/>
                <a:ea typeface="Calibri"/>
                <a:cs typeface="Calibri"/>
                <a:sym typeface="Calibri"/>
              </a:rPr>
              <a:t>, R.S., Hirsch, A.D., &amp; </a:t>
            </a:r>
            <a:r>
              <a:rPr lang="en" sz="400" dirty="0" err="1">
                <a:solidFill>
                  <a:schemeClr val="dk1"/>
                </a:solidFill>
                <a:latin typeface="Calibri"/>
                <a:ea typeface="Calibri"/>
                <a:cs typeface="Calibri"/>
                <a:sym typeface="Calibri"/>
              </a:rPr>
              <a:t>Fouts</a:t>
            </a:r>
            <a:r>
              <a:rPr lang="en" sz="400" dirty="0">
                <a:solidFill>
                  <a:schemeClr val="dk1"/>
                </a:solidFill>
                <a:latin typeface="Calibri"/>
                <a:ea typeface="Calibri"/>
                <a:cs typeface="Calibri"/>
                <a:sym typeface="Calibri"/>
              </a:rPr>
              <a:t>, D.H. (1982). Cultural transmission of a human language in a chimpanzee mother-infant relationship. In H.E. Fitzgerald, J.A. Mullins, &amp; P. Gage (Eds.), Child Nurturance: Studies of Development in Nonhuman Primates (Vol. 3, pp 159-193). New York, NY: Plenum Press.</a:t>
            </a:r>
            <a:endParaRPr sz="400" dirty="0">
              <a:solidFill>
                <a:schemeClr val="dk1"/>
              </a:solidFill>
              <a:latin typeface="Calibri"/>
              <a:ea typeface="Calibri"/>
              <a:cs typeface="Calibri"/>
              <a:sym typeface="Calibri"/>
            </a:endParaRPr>
          </a:p>
          <a:p>
            <a:pPr marL="0" lvl="0" indent="0" algn="just" rtl="0">
              <a:lnSpc>
                <a:spcPct val="100000"/>
              </a:lnSpc>
              <a:spcBef>
                <a:spcPts val="0"/>
              </a:spcBef>
              <a:spcAft>
                <a:spcPts val="0"/>
              </a:spcAft>
              <a:buNone/>
            </a:pPr>
            <a:r>
              <a:rPr lang="en" sz="400" b="1" dirty="0">
                <a:solidFill>
                  <a:schemeClr val="dk1"/>
                </a:solidFill>
                <a:latin typeface="Calibri"/>
                <a:ea typeface="Calibri"/>
                <a:cs typeface="Calibri"/>
                <a:sym typeface="Calibri"/>
              </a:rPr>
              <a:t>7</a:t>
            </a:r>
            <a:r>
              <a:rPr lang="en" sz="400" dirty="0">
                <a:solidFill>
                  <a:schemeClr val="dk1"/>
                </a:solidFill>
                <a:latin typeface="Calibri"/>
                <a:ea typeface="Calibri"/>
                <a:cs typeface="Calibri"/>
                <a:sym typeface="Calibri"/>
              </a:rPr>
              <a:t>. </a:t>
            </a:r>
            <a:r>
              <a:rPr lang="en" sz="400" dirty="0" err="1">
                <a:solidFill>
                  <a:schemeClr val="dk1"/>
                </a:solidFill>
                <a:latin typeface="Calibri"/>
                <a:ea typeface="Calibri"/>
                <a:cs typeface="Calibri"/>
                <a:sym typeface="Calibri"/>
              </a:rPr>
              <a:t>Jensvold</a:t>
            </a:r>
            <a:r>
              <a:rPr lang="en" sz="400" dirty="0">
                <a:solidFill>
                  <a:schemeClr val="dk1"/>
                </a:solidFill>
                <a:latin typeface="Calibri"/>
                <a:ea typeface="Calibri"/>
                <a:cs typeface="Calibri"/>
                <a:sym typeface="Calibri"/>
              </a:rPr>
              <a:t>, M. L. &amp; </a:t>
            </a:r>
            <a:r>
              <a:rPr lang="en" sz="400" dirty="0" err="1">
                <a:solidFill>
                  <a:schemeClr val="dk1"/>
                </a:solidFill>
                <a:latin typeface="Calibri"/>
                <a:ea typeface="Calibri"/>
                <a:cs typeface="Calibri"/>
                <a:sym typeface="Calibri"/>
              </a:rPr>
              <a:t>Dombrausky</a:t>
            </a:r>
            <a:r>
              <a:rPr lang="en" sz="400" dirty="0">
                <a:solidFill>
                  <a:schemeClr val="dk1"/>
                </a:solidFill>
                <a:latin typeface="Calibri"/>
                <a:ea typeface="Calibri"/>
                <a:cs typeface="Calibri"/>
                <a:sym typeface="Calibri"/>
              </a:rPr>
              <a:t>, K. (2019). Sign language in chimpanzees across environments. In M. L. </a:t>
            </a:r>
            <a:r>
              <a:rPr lang="en" sz="400" dirty="0" err="1">
                <a:solidFill>
                  <a:schemeClr val="dk1"/>
                </a:solidFill>
                <a:latin typeface="Calibri"/>
                <a:ea typeface="Calibri"/>
                <a:cs typeface="Calibri"/>
                <a:sym typeface="Calibri"/>
              </a:rPr>
              <a:t>Jensvold</a:t>
            </a:r>
            <a:r>
              <a:rPr lang="en" sz="400" dirty="0">
                <a:solidFill>
                  <a:schemeClr val="dk1"/>
                </a:solidFill>
                <a:latin typeface="Calibri"/>
                <a:ea typeface="Calibri"/>
                <a:cs typeface="Calibri"/>
                <a:sym typeface="Calibri"/>
              </a:rPr>
              <a:t> (Eds.), Chimpanzee </a:t>
            </a:r>
            <a:r>
              <a:rPr lang="en" sz="400" dirty="0" err="1">
                <a:solidFill>
                  <a:schemeClr val="dk1"/>
                </a:solidFill>
                <a:latin typeface="Calibri"/>
                <a:ea typeface="Calibri"/>
                <a:cs typeface="Calibri"/>
                <a:sym typeface="Calibri"/>
              </a:rPr>
              <a:t>behaviour</a:t>
            </a:r>
            <a:r>
              <a:rPr lang="en" sz="400" dirty="0">
                <a:solidFill>
                  <a:schemeClr val="dk1"/>
                </a:solidFill>
                <a:latin typeface="Calibri"/>
                <a:ea typeface="Calibri"/>
                <a:cs typeface="Calibri"/>
                <a:sym typeface="Calibri"/>
              </a:rPr>
              <a:t>: Recent understandings from captivity and the forest (141-169). New York, NY: Nova Science.</a:t>
            </a:r>
            <a:endParaRPr sz="400" dirty="0">
              <a:latin typeface="Calibri"/>
              <a:ea typeface="Calibri"/>
              <a:cs typeface="Calibri"/>
              <a:sym typeface="Calibri"/>
            </a:endParaRPr>
          </a:p>
        </p:txBody>
      </p:sp>
      <p:sp>
        <p:nvSpPr>
          <p:cNvPr id="63" name="Google Shape;63;p13"/>
          <p:cNvSpPr txBox="1"/>
          <p:nvPr/>
        </p:nvSpPr>
        <p:spPr>
          <a:xfrm>
            <a:off x="3220275" y="2571212"/>
            <a:ext cx="2787900" cy="24672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800" dirty="0">
                <a:latin typeface="Calibri"/>
                <a:ea typeface="Calibri"/>
                <a:cs typeface="Calibri"/>
                <a:sym typeface="Calibri"/>
              </a:rPr>
              <a:t>Table 1: Sign Range and Mean Per Day and Total Signs Per Year</a:t>
            </a:r>
            <a:endParaRPr sz="800" dirty="0">
              <a:latin typeface="Calibri"/>
              <a:ea typeface="Calibri"/>
              <a:cs typeface="Calibri"/>
              <a:sym typeface="Calibri"/>
            </a:endParaRPr>
          </a:p>
        </p:txBody>
      </p:sp>
      <p:sp>
        <p:nvSpPr>
          <p:cNvPr id="64" name="Google Shape;64;p13"/>
          <p:cNvSpPr txBox="1"/>
          <p:nvPr/>
        </p:nvSpPr>
        <p:spPr>
          <a:xfrm>
            <a:off x="6074900" y="3119713"/>
            <a:ext cx="3005700" cy="747000"/>
          </a:xfrm>
          <a:prstGeom prst="rect">
            <a:avLst/>
          </a:prstGeom>
          <a:noFill/>
          <a:ln>
            <a:noFill/>
          </a:ln>
        </p:spPr>
        <p:txBody>
          <a:bodyPr spcFirstLastPara="1" wrap="square" lIns="91425" tIns="91425" rIns="91425" bIns="91425" anchor="t" anchorCtr="0">
            <a:noAutofit/>
          </a:bodyPr>
          <a:lstStyle/>
          <a:p>
            <a:pPr marL="0" lvl="0" indent="0" algn="just" rtl="0">
              <a:spcBef>
                <a:spcPts val="0"/>
              </a:spcBef>
              <a:spcAft>
                <a:spcPts val="0"/>
              </a:spcAft>
              <a:buNone/>
            </a:pPr>
            <a:r>
              <a:rPr lang="en" sz="800" dirty="0">
                <a:solidFill>
                  <a:schemeClr val="dk1"/>
                </a:solidFill>
                <a:latin typeface="Calibri"/>
                <a:ea typeface="Calibri"/>
                <a:cs typeface="Calibri"/>
                <a:sym typeface="Calibri"/>
              </a:rPr>
              <a:t>We would like to thank the staff at Fauna Foundation for their maintenance of the sign logs and Friends of Washoe and the </a:t>
            </a:r>
            <a:r>
              <a:rPr lang="en" sz="800" dirty="0" err="1">
                <a:solidFill>
                  <a:schemeClr val="dk1"/>
                </a:solidFill>
                <a:latin typeface="Calibri"/>
                <a:ea typeface="Calibri"/>
                <a:cs typeface="Calibri"/>
                <a:sym typeface="Calibri"/>
              </a:rPr>
              <a:t>Winley</a:t>
            </a:r>
            <a:r>
              <a:rPr lang="en" sz="800" dirty="0">
                <a:solidFill>
                  <a:schemeClr val="dk1"/>
                </a:solidFill>
                <a:latin typeface="Calibri"/>
                <a:ea typeface="Calibri"/>
                <a:cs typeface="Calibri"/>
                <a:sym typeface="Calibri"/>
              </a:rPr>
              <a:t> Foundation for supporting signing caregivers. We would also like to thank E. Chadwick de Bree for his contributions to this project.</a:t>
            </a:r>
            <a:endParaRPr sz="800" dirty="0">
              <a:solidFill>
                <a:schemeClr val="dk1"/>
              </a:solidFill>
              <a:latin typeface="Calibri"/>
              <a:ea typeface="Calibri"/>
              <a:cs typeface="Calibri"/>
              <a:sym typeface="Calibri"/>
            </a:endParaRPr>
          </a:p>
          <a:p>
            <a:pPr marL="0" lvl="0" indent="0" algn="l" rtl="0">
              <a:spcBef>
                <a:spcPts val="0"/>
              </a:spcBef>
              <a:spcAft>
                <a:spcPts val="0"/>
              </a:spcAft>
              <a:buNone/>
            </a:pPr>
            <a:endParaRPr sz="800" dirty="0">
              <a:latin typeface="Calibri"/>
              <a:ea typeface="Calibri"/>
              <a:cs typeface="Calibri"/>
              <a:sym typeface="Calibri"/>
            </a:endParaRPr>
          </a:p>
        </p:txBody>
      </p:sp>
      <p:pic>
        <p:nvPicPr>
          <p:cNvPr id="65" name="Google Shape;65;p13"/>
          <p:cNvPicPr preferRelativeResize="0"/>
          <p:nvPr/>
        </p:nvPicPr>
        <p:blipFill>
          <a:blip r:embed="rId6">
            <a:alphaModFix/>
          </a:blip>
          <a:stretch>
            <a:fillRect/>
          </a:stretch>
        </p:blipFill>
        <p:spPr>
          <a:xfrm>
            <a:off x="839450" y="166601"/>
            <a:ext cx="1225800" cy="408600"/>
          </a:xfrm>
          <a:prstGeom prst="rect">
            <a:avLst/>
          </a:prstGeom>
          <a:noFill/>
          <a:ln>
            <a:noFill/>
          </a:ln>
        </p:spPr>
      </p:pic>
      <p:sp>
        <p:nvSpPr>
          <p:cNvPr id="66" name="Google Shape;66;p13"/>
          <p:cNvSpPr txBox="1"/>
          <p:nvPr/>
        </p:nvSpPr>
        <p:spPr>
          <a:xfrm>
            <a:off x="3241238" y="4720552"/>
            <a:ext cx="2700300" cy="306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800" dirty="0">
                <a:latin typeface="Calibri"/>
                <a:ea typeface="Calibri"/>
                <a:cs typeface="Calibri"/>
                <a:sym typeface="Calibri"/>
              </a:rPr>
              <a:t>Figure 1:  Most Frequently Used Vocabulary Items</a:t>
            </a:r>
            <a:endParaRPr sz="800" dirty="0">
              <a:latin typeface="Calibri"/>
              <a:ea typeface="Calibri"/>
              <a:cs typeface="Calibri"/>
              <a:sym typeface="Calibri"/>
            </a:endParaRPr>
          </a:p>
        </p:txBody>
      </p:sp>
      <p:pic>
        <p:nvPicPr>
          <p:cNvPr id="67" name="Google Shape;67;p13"/>
          <p:cNvPicPr preferRelativeResize="0"/>
          <p:nvPr/>
        </p:nvPicPr>
        <p:blipFill>
          <a:blip r:embed="rId7">
            <a:alphaModFix/>
          </a:blip>
          <a:stretch>
            <a:fillRect/>
          </a:stretch>
        </p:blipFill>
        <p:spPr>
          <a:xfrm>
            <a:off x="1131650" y="4240621"/>
            <a:ext cx="1054800" cy="792317"/>
          </a:xfrm>
          <a:prstGeom prst="rect">
            <a:avLst/>
          </a:prstGeom>
          <a:noFill/>
          <a:ln>
            <a:noFill/>
          </a:ln>
        </p:spPr>
      </p:pic>
      <p:pic>
        <p:nvPicPr>
          <p:cNvPr id="68" name="Google Shape;68;p13"/>
          <p:cNvPicPr preferRelativeResize="0"/>
          <p:nvPr/>
        </p:nvPicPr>
        <p:blipFill>
          <a:blip r:embed="rId8">
            <a:alphaModFix/>
          </a:blip>
          <a:stretch>
            <a:fillRect/>
          </a:stretch>
        </p:blipFill>
        <p:spPr>
          <a:xfrm>
            <a:off x="99050" y="4241248"/>
            <a:ext cx="1054800" cy="791100"/>
          </a:xfrm>
          <a:prstGeom prst="rect">
            <a:avLst/>
          </a:prstGeom>
          <a:noFill/>
          <a:ln>
            <a:noFill/>
          </a:ln>
        </p:spPr>
      </p:pic>
      <p:pic>
        <p:nvPicPr>
          <p:cNvPr id="69" name="Google Shape;69;p13"/>
          <p:cNvPicPr preferRelativeResize="0"/>
          <p:nvPr/>
        </p:nvPicPr>
        <p:blipFill>
          <a:blip r:embed="rId9">
            <a:alphaModFix/>
          </a:blip>
          <a:stretch>
            <a:fillRect/>
          </a:stretch>
        </p:blipFill>
        <p:spPr>
          <a:xfrm>
            <a:off x="2186450" y="4239929"/>
            <a:ext cx="1054800" cy="793746"/>
          </a:xfrm>
          <a:prstGeom prst="rect">
            <a:avLst/>
          </a:prstGeom>
          <a:noFill/>
          <a:ln>
            <a:noFill/>
          </a:ln>
        </p:spPr>
      </p:pic>
      <p:graphicFrame>
        <p:nvGraphicFramePr>
          <p:cNvPr id="70" name="Google Shape;70;p13"/>
          <p:cNvGraphicFramePr/>
          <p:nvPr>
            <p:extLst>
              <p:ext uri="{D42A27DB-BD31-4B8C-83A1-F6EECF244321}">
                <p14:modId xmlns:p14="http://schemas.microsoft.com/office/powerpoint/2010/main" val="4239826535"/>
              </p:ext>
            </p:extLst>
          </p:nvPr>
        </p:nvGraphicFramePr>
        <p:xfrm>
          <a:off x="3854100" y="1154576"/>
          <a:ext cx="1614150" cy="1394685"/>
        </p:xfrm>
        <a:graphic>
          <a:graphicData uri="http://schemas.openxmlformats.org/drawingml/2006/table">
            <a:tbl>
              <a:tblPr>
                <a:noFill/>
                <a:tableStyleId>{8D80E5B8-51E0-4C0D-9EEF-8B78361F8F5F}</a:tableStyleId>
              </a:tblPr>
              <a:tblGrid>
                <a:gridCol w="424175">
                  <a:extLst>
                    <a:ext uri="{9D8B030D-6E8A-4147-A177-3AD203B41FA5}">
                      <a16:colId xmlns:a16="http://schemas.microsoft.com/office/drawing/2014/main" val="20000"/>
                    </a:ext>
                  </a:extLst>
                </a:gridCol>
                <a:gridCol w="424175">
                  <a:extLst>
                    <a:ext uri="{9D8B030D-6E8A-4147-A177-3AD203B41FA5}">
                      <a16:colId xmlns:a16="http://schemas.microsoft.com/office/drawing/2014/main" val="20001"/>
                    </a:ext>
                  </a:extLst>
                </a:gridCol>
                <a:gridCol w="382900">
                  <a:extLst>
                    <a:ext uri="{9D8B030D-6E8A-4147-A177-3AD203B41FA5}">
                      <a16:colId xmlns:a16="http://schemas.microsoft.com/office/drawing/2014/main" val="20002"/>
                    </a:ext>
                  </a:extLst>
                </a:gridCol>
                <a:gridCol w="382900">
                  <a:extLst>
                    <a:ext uri="{9D8B030D-6E8A-4147-A177-3AD203B41FA5}">
                      <a16:colId xmlns:a16="http://schemas.microsoft.com/office/drawing/2014/main" val="20003"/>
                    </a:ext>
                  </a:extLst>
                </a:gridCol>
              </a:tblGrid>
              <a:tr h="239456">
                <a:tc>
                  <a:txBody>
                    <a:bodyPr/>
                    <a:lstStyle/>
                    <a:p>
                      <a:pPr marL="0" lvl="0" indent="0" algn="l" rtl="0">
                        <a:spcBef>
                          <a:spcPts val="0"/>
                        </a:spcBef>
                        <a:spcAft>
                          <a:spcPts val="0"/>
                        </a:spcAft>
                        <a:buNone/>
                      </a:pPr>
                      <a:endParaRPr/>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lvl="0" indent="0" algn="l" rtl="0">
                        <a:spcBef>
                          <a:spcPts val="0"/>
                        </a:spcBef>
                        <a:spcAft>
                          <a:spcPts val="0"/>
                        </a:spcAft>
                        <a:buNone/>
                      </a:pPr>
                      <a:endParaRPr dirty="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lvl="0" indent="0" algn="ctr" rtl="0">
                        <a:lnSpc>
                          <a:spcPct val="115000"/>
                        </a:lnSpc>
                        <a:spcBef>
                          <a:spcPts val="0"/>
                        </a:spcBef>
                        <a:spcAft>
                          <a:spcPts val="0"/>
                        </a:spcAft>
                        <a:buNone/>
                      </a:pPr>
                      <a:r>
                        <a:rPr lang="en" sz="500" b="1">
                          <a:solidFill>
                            <a:srgbClr val="FFFFFF"/>
                          </a:solidFill>
                        </a:rPr>
                        <a:t>2018</a:t>
                      </a:r>
                      <a:endParaRPr sz="500" b="1">
                        <a:solidFill>
                          <a:srgbClr val="FFFFFF"/>
                        </a:solidFill>
                      </a:endParaRPr>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00717D"/>
                    </a:solidFill>
                  </a:tcPr>
                </a:tc>
                <a:tc>
                  <a:txBody>
                    <a:bodyPr/>
                    <a:lstStyle/>
                    <a:p>
                      <a:pPr marL="0" lvl="0" indent="0" algn="ctr" rtl="0">
                        <a:lnSpc>
                          <a:spcPct val="115000"/>
                        </a:lnSpc>
                        <a:spcBef>
                          <a:spcPts val="0"/>
                        </a:spcBef>
                        <a:spcAft>
                          <a:spcPts val="0"/>
                        </a:spcAft>
                        <a:buNone/>
                      </a:pPr>
                      <a:r>
                        <a:rPr lang="en" sz="500" b="1" dirty="0">
                          <a:solidFill>
                            <a:srgbClr val="FFFFFF"/>
                          </a:solidFill>
                        </a:rPr>
                        <a:t>2019</a:t>
                      </a:r>
                      <a:endParaRPr sz="500" b="1" dirty="0">
                        <a:solidFill>
                          <a:srgbClr val="FFFFFF"/>
                        </a:solidFill>
                      </a:endParaRPr>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00717D"/>
                    </a:solidFill>
                  </a:tcPr>
                </a:tc>
                <a:extLst>
                  <a:ext uri="{0D108BD9-81ED-4DB2-BD59-A6C34878D82A}">
                    <a16:rowId xmlns:a16="http://schemas.microsoft.com/office/drawing/2014/main" val="10000"/>
                  </a:ext>
                </a:extLst>
              </a:tr>
              <a:tr h="178750">
                <a:tc rowSpan="3">
                  <a:txBody>
                    <a:bodyPr/>
                    <a:lstStyle/>
                    <a:p>
                      <a:pPr marL="0" lvl="0" indent="0" algn="ctr" rtl="0">
                        <a:lnSpc>
                          <a:spcPct val="115000"/>
                        </a:lnSpc>
                        <a:spcBef>
                          <a:spcPts val="0"/>
                        </a:spcBef>
                        <a:spcAft>
                          <a:spcPts val="0"/>
                        </a:spcAft>
                        <a:buNone/>
                      </a:pPr>
                      <a:r>
                        <a:rPr lang="en" sz="500" b="1"/>
                        <a:t>Tatu</a:t>
                      </a:r>
                      <a:endParaRPr sz="500" b="1"/>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tc>
                  <a:txBody>
                    <a:bodyPr/>
                    <a:lstStyle/>
                    <a:p>
                      <a:pPr marL="0" lvl="0" indent="0" algn="l" rtl="0">
                        <a:lnSpc>
                          <a:spcPct val="115000"/>
                        </a:lnSpc>
                        <a:spcBef>
                          <a:spcPts val="0"/>
                        </a:spcBef>
                        <a:spcAft>
                          <a:spcPts val="0"/>
                        </a:spcAft>
                        <a:buNone/>
                      </a:pPr>
                      <a:r>
                        <a:rPr lang="en" sz="500"/>
                        <a:t>Range</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tc>
                  <a:txBody>
                    <a:bodyPr/>
                    <a:lstStyle/>
                    <a:p>
                      <a:pPr marL="0" lvl="0" indent="0" algn="ctr" rtl="0">
                        <a:lnSpc>
                          <a:spcPct val="115000"/>
                        </a:lnSpc>
                        <a:spcBef>
                          <a:spcPts val="0"/>
                        </a:spcBef>
                        <a:spcAft>
                          <a:spcPts val="0"/>
                        </a:spcAft>
                        <a:buNone/>
                      </a:pPr>
                      <a:r>
                        <a:rPr lang="en" sz="500"/>
                        <a:t>1-32</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tc>
                  <a:txBody>
                    <a:bodyPr/>
                    <a:lstStyle/>
                    <a:p>
                      <a:pPr marL="0" lvl="0" indent="0" algn="ctr" rtl="0">
                        <a:lnSpc>
                          <a:spcPct val="115000"/>
                        </a:lnSpc>
                        <a:spcBef>
                          <a:spcPts val="0"/>
                        </a:spcBef>
                        <a:spcAft>
                          <a:spcPts val="0"/>
                        </a:spcAft>
                        <a:buNone/>
                      </a:pPr>
                      <a:r>
                        <a:rPr lang="en" sz="500"/>
                        <a:t>1-26</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extLst>
                  <a:ext uri="{0D108BD9-81ED-4DB2-BD59-A6C34878D82A}">
                    <a16:rowId xmlns:a16="http://schemas.microsoft.com/office/drawing/2014/main" val="10001"/>
                  </a:ext>
                </a:extLst>
              </a:tr>
              <a:tr h="178750">
                <a:tc vMerge="1">
                  <a:txBody>
                    <a:bodyPr/>
                    <a:lstStyle/>
                    <a:p>
                      <a:endParaRPr lang="en-US"/>
                    </a:p>
                  </a:txBody>
                  <a:tcPr/>
                </a:tc>
                <a:tc>
                  <a:txBody>
                    <a:bodyPr/>
                    <a:lstStyle/>
                    <a:p>
                      <a:pPr marL="0" lvl="0" indent="0" algn="l" rtl="0">
                        <a:lnSpc>
                          <a:spcPct val="115000"/>
                        </a:lnSpc>
                        <a:spcBef>
                          <a:spcPts val="0"/>
                        </a:spcBef>
                        <a:spcAft>
                          <a:spcPts val="0"/>
                        </a:spcAft>
                        <a:buNone/>
                      </a:pPr>
                      <a:r>
                        <a:rPr lang="en" sz="500"/>
                        <a:t>M</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tc>
                  <a:txBody>
                    <a:bodyPr/>
                    <a:lstStyle/>
                    <a:p>
                      <a:pPr marL="0" lvl="0" indent="0" algn="ctr" rtl="0">
                        <a:lnSpc>
                          <a:spcPct val="115000"/>
                        </a:lnSpc>
                        <a:spcBef>
                          <a:spcPts val="0"/>
                        </a:spcBef>
                        <a:spcAft>
                          <a:spcPts val="0"/>
                        </a:spcAft>
                        <a:buNone/>
                      </a:pPr>
                      <a:r>
                        <a:rPr lang="en" sz="500"/>
                        <a:t>12</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tc>
                  <a:txBody>
                    <a:bodyPr/>
                    <a:lstStyle/>
                    <a:p>
                      <a:pPr marL="0" lvl="0" indent="0" algn="ctr" rtl="0">
                        <a:lnSpc>
                          <a:spcPct val="115000"/>
                        </a:lnSpc>
                        <a:spcBef>
                          <a:spcPts val="0"/>
                        </a:spcBef>
                        <a:spcAft>
                          <a:spcPts val="0"/>
                        </a:spcAft>
                        <a:buNone/>
                      </a:pPr>
                      <a:r>
                        <a:rPr lang="en" sz="500" dirty="0"/>
                        <a:t>12</a:t>
                      </a:r>
                      <a:endParaRPr sz="500" dirty="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extLst>
                  <a:ext uri="{0D108BD9-81ED-4DB2-BD59-A6C34878D82A}">
                    <a16:rowId xmlns:a16="http://schemas.microsoft.com/office/drawing/2014/main" val="10002"/>
                  </a:ext>
                </a:extLst>
              </a:tr>
              <a:tr h="178750">
                <a:tc vMerge="1">
                  <a:txBody>
                    <a:bodyPr/>
                    <a:lstStyle/>
                    <a:p>
                      <a:endParaRPr lang="en-US"/>
                    </a:p>
                  </a:txBody>
                  <a:tcPr/>
                </a:tc>
                <a:tc>
                  <a:txBody>
                    <a:bodyPr/>
                    <a:lstStyle/>
                    <a:p>
                      <a:pPr marL="0" lvl="0" indent="0" algn="l" rtl="0">
                        <a:lnSpc>
                          <a:spcPct val="115000"/>
                        </a:lnSpc>
                        <a:spcBef>
                          <a:spcPts val="0"/>
                        </a:spcBef>
                        <a:spcAft>
                          <a:spcPts val="0"/>
                        </a:spcAft>
                        <a:buNone/>
                      </a:pPr>
                      <a:r>
                        <a:rPr lang="en" sz="500"/>
                        <a:t>∑</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tc>
                  <a:txBody>
                    <a:bodyPr/>
                    <a:lstStyle/>
                    <a:p>
                      <a:pPr marL="0" lvl="0" indent="0" algn="ctr" rtl="0">
                        <a:lnSpc>
                          <a:spcPct val="115000"/>
                        </a:lnSpc>
                        <a:spcBef>
                          <a:spcPts val="0"/>
                        </a:spcBef>
                        <a:spcAft>
                          <a:spcPts val="0"/>
                        </a:spcAft>
                        <a:buNone/>
                      </a:pPr>
                      <a:r>
                        <a:rPr lang="en" sz="500"/>
                        <a:t>3666</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tc>
                  <a:txBody>
                    <a:bodyPr/>
                    <a:lstStyle/>
                    <a:p>
                      <a:pPr marL="0" lvl="0" indent="0" algn="ctr" rtl="0">
                        <a:lnSpc>
                          <a:spcPct val="115000"/>
                        </a:lnSpc>
                        <a:spcBef>
                          <a:spcPts val="0"/>
                        </a:spcBef>
                        <a:spcAft>
                          <a:spcPts val="0"/>
                        </a:spcAft>
                        <a:buNone/>
                      </a:pPr>
                      <a:r>
                        <a:rPr lang="en" sz="500"/>
                        <a:t>3698</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D9EAD3"/>
                    </a:solidFill>
                  </a:tcPr>
                </a:tc>
                <a:extLst>
                  <a:ext uri="{0D108BD9-81ED-4DB2-BD59-A6C34878D82A}">
                    <a16:rowId xmlns:a16="http://schemas.microsoft.com/office/drawing/2014/main" val="10003"/>
                  </a:ext>
                </a:extLst>
              </a:tr>
              <a:tr h="178750">
                <a:tc rowSpan="3">
                  <a:txBody>
                    <a:bodyPr/>
                    <a:lstStyle/>
                    <a:p>
                      <a:pPr marL="0" lvl="0" indent="0" algn="ctr" rtl="0">
                        <a:lnSpc>
                          <a:spcPct val="115000"/>
                        </a:lnSpc>
                        <a:spcBef>
                          <a:spcPts val="0"/>
                        </a:spcBef>
                        <a:spcAft>
                          <a:spcPts val="0"/>
                        </a:spcAft>
                        <a:buNone/>
                      </a:pPr>
                      <a:r>
                        <a:rPr lang="en" sz="500" b="1" dirty="0"/>
                        <a:t>Loulis</a:t>
                      </a:r>
                      <a:endParaRPr sz="500" b="1" dirty="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tc>
                  <a:txBody>
                    <a:bodyPr/>
                    <a:lstStyle/>
                    <a:p>
                      <a:pPr marL="0" lvl="0" indent="0" algn="l" rtl="0">
                        <a:lnSpc>
                          <a:spcPct val="115000"/>
                        </a:lnSpc>
                        <a:spcBef>
                          <a:spcPts val="0"/>
                        </a:spcBef>
                        <a:spcAft>
                          <a:spcPts val="0"/>
                        </a:spcAft>
                        <a:buNone/>
                      </a:pPr>
                      <a:r>
                        <a:rPr lang="en" sz="500"/>
                        <a:t>Range</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tc>
                  <a:txBody>
                    <a:bodyPr/>
                    <a:lstStyle/>
                    <a:p>
                      <a:pPr marL="0" lvl="0" indent="0" algn="ctr" rtl="0">
                        <a:lnSpc>
                          <a:spcPct val="115000"/>
                        </a:lnSpc>
                        <a:spcBef>
                          <a:spcPts val="0"/>
                        </a:spcBef>
                        <a:spcAft>
                          <a:spcPts val="0"/>
                        </a:spcAft>
                        <a:buNone/>
                      </a:pPr>
                      <a:r>
                        <a:rPr lang="en" sz="500"/>
                        <a:t>1-7</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tc>
                  <a:txBody>
                    <a:bodyPr/>
                    <a:lstStyle/>
                    <a:p>
                      <a:pPr marL="0" lvl="0" indent="0" algn="ctr" rtl="0">
                        <a:lnSpc>
                          <a:spcPct val="115000"/>
                        </a:lnSpc>
                        <a:spcBef>
                          <a:spcPts val="0"/>
                        </a:spcBef>
                        <a:spcAft>
                          <a:spcPts val="0"/>
                        </a:spcAft>
                        <a:buNone/>
                      </a:pPr>
                      <a:r>
                        <a:rPr lang="en" sz="500"/>
                        <a:t>1-7</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extLst>
                  <a:ext uri="{0D108BD9-81ED-4DB2-BD59-A6C34878D82A}">
                    <a16:rowId xmlns:a16="http://schemas.microsoft.com/office/drawing/2014/main" val="10004"/>
                  </a:ext>
                </a:extLst>
              </a:tr>
              <a:tr h="178750">
                <a:tc vMerge="1">
                  <a:txBody>
                    <a:bodyPr/>
                    <a:lstStyle/>
                    <a:p>
                      <a:endParaRPr lang="en-US"/>
                    </a:p>
                  </a:txBody>
                  <a:tcPr/>
                </a:tc>
                <a:tc>
                  <a:txBody>
                    <a:bodyPr/>
                    <a:lstStyle/>
                    <a:p>
                      <a:pPr marL="0" lvl="0" indent="0" algn="l" rtl="0">
                        <a:lnSpc>
                          <a:spcPct val="115000"/>
                        </a:lnSpc>
                        <a:spcBef>
                          <a:spcPts val="0"/>
                        </a:spcBef>
                        <a:spcAft>
                          <a:spcPts val="0"/>
                        </a:spcAft>
                        <a:buNone/>
                      </a:pPr>
                      <a:r>
                        <a:rPr lang="en" sz="500"/>
                        <a:t>M</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tc>
                  <a:txBody>
                    <a:bodyPr/>
                    <a:lstStyle/>
                    <a:p>
                      <a:pPr marL="0" lvl="0" indent="0" algn="ctr" rtl="0">
                        <a:lnSpc>
                          <a:spcPct val="115000"/>
                        </a:lnSpc>
                        <a:spcBef>
                          <a:spcPts val="0"/>
                        </a:spcBef>
                        <a:spcAft>
                          <a:spcPts val="0"/>
                        </a:spcAft>
                        <a:buNone/>
                      </a:pPr>
                      <a:r>
                        <a:rPr lang="en" sz="500"/>
                        <a:t>4</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tc>
                  <a:txBody>
                    <a:bodyPr/>
                    <a:lstStyle/>
                    <a:p>
                      <a:pPr marL="0" lvl="0" indent="0" algn="ctr" rtl="0">
                        <a:lnSpc>
                          <a:spcPct val="115000"/>
                        </a:lnSpc>
                        <a:spcBef>
                          <a:spcPts val="0"/>
                        </a:spcBef>
                        <a:spcAft>
                          <a:spcPts val="0"/>
                        </a:spcAft>
                        <a:buNone/>
                      </a:pPr>
                      <a:r>
                        <a:rPr lang="en" sz="500"/>
                        <a:t>4</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extLst>
                  <a:ext uri="{0D108BD9-81ED-4DB2-BD59-A6C34878D82A}">
                    <a16:rowId xmlns:a16="http://schemas.microsoft.com/office/drawing/2014/main" val="10005"/>
                  </a:ext>
                </a:extLst>
              </a:tr>
              <a:tr h="196125">
                <a:tc vMerge="1">
                  <a:txBody>
                    <a:bodyPr/>
                    <a:lstStyle/>
                    <a:p>
                      <a:endParaRPr lang="en-US"/>
                    </a:p>
                  </a:txBody>
                  <a:tcPr/>
                </a:tc>
                <a:tc>
                  <a:txBody>
                    <a:bodyPr/>
                    <a:lstStyle/>
                    <a:p>
                      <a:pPr marL="0" lvl="0" indent="0" algn="l" rtl="0">
                        <a:lnSpc>
                          <a:spcPct val="115000"/>
                        </a:lnSpc>
                        <a:spcBef>
                          <a:spcPts val="0"/>
                        </a:spcBef>
                        <a:spcAft>
                          <a:spcPts val="0"/>
                        </a:spcAft>
                        <a:buNone/>
                      </a:pPr>
                      <a:r>
                        <a:rPr lang="en" sz="500"/>
                        <a:t>∑</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tc>
                  <a:txBody>
                    <a:bodyPr/>
                    <a:lstStyle/>
                    <a:p>
                      <a:pPr marL="0" lvl="0" indent="0" algn="ctr" rtl="0">
                        <a:lnSpc>
                          <a:spcPct val="115000"/>
                        </a:lnSpc>
                        <a:spcBef>
                          <a:spcPts val="0"/>
                        </a:spcBef>
                        <a:spcAft>
                          <a:spcPts val="0"/>
                        </a:spcAft>
                        <a:buNone/>
                      </a:pPr>
                      <a:r>
                        <a:rPr lang="en" sz="500"/>
                        <a:t>1067</a:t>
                      </a:r>
                      <a:endParaRPr sz="50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tc>
                  <a:txBody>
                    <a:bodyPr/>
                    <a:lstStyle/>
                    <a:p>
                      <a:pPr marL="0" lvl="0" indent="0" algn="ctr" rtl="0">
                        <a:lnSpc>
                          <a:spcPct val="115000"/>
                        </a:lnSpc>
                        <a:spcBef>
                          <a:spcPts val="0"/>
                        </a:spcBef>
                        <a:spcAft>
                          <a:spcPts val="0"/>
                        </a:spcAft>
                        <a:buNone/>
                      </a:pPr>
                      <a:r>
                        <a:rPr lang="en" sz="500" dirty="0"/>
                        <a:t>938</a:t>
                      </a:r>
                      <a:endParaRPr sz="500" dirty="0"/>
                    </a:p>
                  </a:txBody>
                  <a:tcPr marL="91450" marR="91450" marT="45725" marB="45725"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C9DAF8"/>
                    </a:solidFill>
                  </a:tcPr>
                </a:tc>
                <a:extLst>
                  <a:ext uri="{0D108BD9-81ED-4DB2-BD59-A6C34878D82A}">
                    <a16:rowId xmlns:a16="http://schemas.microsoft.com/office/drawing/2014/main" val="10006"/>
                  </a:ext>
                </a:extLst>
              </a:tr>
            </a:tbl>
          </a:graphicData>
        </a:graphic>
      </p:graphicFrame>
      <p:graphicFrame>
        <p:nvGraphicFramePr>
          <p:cNvPr id="71" name="Google Shape;71;p13"/>
          <p:cNvGraphicFramePr/>
          <p:nvPr/>
        </p:nvGraphicFramePr>
        <p:xfrm>
          <a:off x="63300" y="830725"/>
          <a:ext cx="9017400" cy="228600"/>
        </p:xfrm>
        <a:graphic>
          <a:graphicData uri="http://schemas.openxmlformats.org/drawingml/2006/table">
            <a:tbl>
              <a:tblPr>
                <a:noFill/>
                <a:tableStyleId>{BC4C5818-E780-473F-9053-78B22C7B257B}</a:tableStyleId>
              </a:tblPr>
              <a:tblGrid>
                <a:gridCol w="3180700">
                  <a:extLst>
                    <a:ext uri="{9D8B030D-6E8A-4147-A177-3AD203B41FA5}">
                      <a16:colId xmlns:a16="http://schemas.microsoft.com/office/drawing/2014/main" val="20000"/>
                    </a:ext>
                  </a:extLst>
                </a:gridCol>
                <a:gridCol w="2830900">
                  <a:extLst>
                    <a:ext uri="{9D8B030D-6E8A-4147-A177-3AD203B41FA5}">
                      <a16:colId xmlns:a16="http://schemas.microsoft.com/office/drawing/2014/main" val="20001"/>
                    </a:ext>
                  </a:extLst>
                </a:gridCol>
                <a:gridCol w="3005800">
                  <a:extLst>
                    <a:ext uri="{9D8B030D-6E8A-4147-A177-3AD203B41FA5}">
                      <a16:colId xmlns:a16="http://schemas.microsoft.com/office/drawing/2014/main" val="20002"/>
                    </a:ext>
                  </a:extLst>
                </a:gridCol>
              </a:tblGrid>
              <a:tr h="228600">
                <a:tc>
                  <a:txBody>
                    <a:bodyPr/>
                    <a:lstStyle/>
                    <a:p>
                      <a:pPr marL="0" lvl="0" indent="0" algn="ctr" rtl="0">
                        <a:spcBef>
                          <a:spcPts val="0"/>
                        </a:spcBef>
                        <a:spcAft>
                          <a:spcPts val="0"/>
                        </a:spcAft>
                        <a:buNone/>
                      </a:pPr>
                      <a:r>
                        <a:rPr lang="en" sz="900" b="1">
                          <a:solidFill>
                            <a:srgbClr val="FFFFFF"/>
                          </a:solidFill>
                          <a:latin typeface="Calibri"/>
                          <a:ea typeface="Calibri"/>
                          <a:cs typeface="Calibri"/>
                          <a:sym typeface="Calibri"/>
                        </a:rPr>
                        <a:t>Introduction</a:t>
                      </a:r>
                      <a:endParaRPr sz="900" b="1">
                        <a:solidFill>
                          <a:srgbClr val="FFFFFF"/>
                        </a:solidFill>
                        <a:latin typeface="Calibri"/>
                        <a:ea typeface="Calibri"/>
                        <a:cs typeface="Calibri"/>
                        <a:sym typeface="Calibri"/>
                      </a:endParaRPr>
                    </a:p>
                  </a:txBody>
                  <a:tcPr marL="0" marR="0" marT="0" marB="0" anchor="ctr">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rgbClr val="0B5394"/>
                    </a:solidFill>
                  </a:tcPr>
                </a:tc>
                <a:tc>
                  <a:txBody>
                    <a:bodyPr/>
                    <a:lstStyle/>
                    <a:p>
                      <a:pPr marL="0" lvl="0" indent="0" algn="ctr" rtl="0">
                        <a:spcBef>
                          <a:spcPts val="0"/>
                        </a:spcBef>
                        <a:spcAft>
                          <a:spcPts val="0"/>
                        </a:spcAft>
                        <a:buNone/>
                      </a:pPr>
                      <a:r>
                        <a:rPr lang="en" sz="900" b="1">
                          <a:solidFill>
                            <a:srgbClr val="FFFFFF"/>
                          </a:solidFill>
                          <a:latin typeface="Calibri"/>
                          <a:ea typeface="Calibri"/>
                          <a:cs typeface="Calibri"/>
                          <a:sym typeface="Calibri"/>
                        </a:rPr>
                        <a:t>Results</a:t>
                      </a:r>
                      <a:endParaRPr sz="900" b="1">
                        <a:solidFill>
                          <a:srgbClr val="FFFFFF"/>
                        </a:solidFill>
                        <a:latin typeface="Calibri"/>
                        <a:ea typeface="Calibri"/>
                        <a:cs typeface="Calibri"/>
                        <a:sym typeface="Calibri"/>
                      </a:endParaRPr>
                    </a:p>
                  </a:txBody>
                  <a:tcPr marL="0" marR="0" marT="0" marB="0" anchor="ctr">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rgbClr val="76A5AF"/>
                    </a:solidFill>
                  </a:tcPr>
                </a:tc>
                <a:tc>
                  <a:txBody>
                    <a:bodyPr/>
                    <a:lstStyle/>
                    <a:p>
                      <a:pPr marL="0" lvl="0" indent="0" algn="ctr" rtl="0">
                        <a:spcBef>
                          <a:spcPts val="0"/>
                        </a:spcBef>
                        <a:spcAft>
                          <a:spcPts val="0"/>
                        </a:spcAft>
                        <a:buNone/>
                      </a:pPr>
                      <a:r>
                        <a:rPr lang="en" sz="900" b="1">
                          <a:solidFill>
                            <a:srgbClr val="FFFFFF"/>
                          </a:solidFill>
                          <a:latin typeface="Calibri"/>
                          <a:ea typeface="Calibri"/>
                          <a:cs typeface="Calibri"/>
                          <a:sym typeface="Calibri"/>
                        </a:rPr>
                        <a:t>Conclusion</a:t>
                      </a:r>
                      <a:endParaRPr sz="900" b="1">
                        <a:solidFill>
                          <a:srgbClr val="FFFFFF"/>
                        </a:solidFill>
                        <a:latin typeface="Calibri"/>
                        <a:ea typeface="Calibri"/>
                        <a:cs typeface="Calibri"/>
                        <a:sym typeface="Calibri"/>
                      </a:endParaRPr>
                    </a:p>
                  </a:txBody>
                  <a:tcPr marL="0" marR="0" marT="0" marB="0" anchor="ctr">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rgbClr val="93C47D"/>
                    </a:solidFill>
                  </a:tcPr>
                </a:tc>
                <a:extLst>
                  <a:ext uri="{0D108BD9-81ED-4DB2-BD59-A6C34878D82A}">
                    <a16:rowId xmlns:a16="http://schemas.microsoft.com/office/drawing/2014/main" val="10000"/>
                  </a:ext>
                </a:extLst>
              </a:tr>
            </a:tbl>
          </a:graphicData>
        </a:graphic>
      </p:graphicFrame>
      <p:graphicFrame>
        <p:nvGraphicFramePr>
          <p:cNvPr id="72" name="Google Shape;72;p13"/>
          <p:cNvGraphicFramePr/>
          <p:nvPr>
            <p:extLst>
              <p:ext uri="{D42A27DB-BD31-4B8C-83A1-F6EECF244321}">
                <p14:modId xmlns:p14="http://schemas.microsoft.com/office/powerpoint/2010/main" val="2219557555"/>
              </p:ext>
            </p:extLst>
          </p:nvPr>
        </p:nvGraphicFramePr>
        <p:xfrm>
          <a:off x="70550" y="3264613"/>
          <a:ext cx="3170688" cy="228600"/>
        </p:xfrm>
        <a:graphic>
          <a:graphicData uri="http://schemas.openxmlformats.org/drawingml/2006/table">
            <a:tbl>
              <a:tblPr>
                <a:noFill/>
                <a:tableStyleId>{BC4C5818-E780-473F-9053-78B22C7B257B}</a:tableStyleId>
              </a:tblPr>
              <a:tblGrid>
                <a:gridCol w="3170688">
                  <a:extLst>
                    <a:ext uri="{9D8B030D-6E8A-4147-A177-3AD203B41FA5}">
                      <a16:colId xmlns:a16="http://schemas.microsoft.com/office/drawing/2014/main" val="20000"/>
                    </a:ext>
                  </a:extLst>
                </a:gridCol>
              </a:tblGrid>
              <a:tr h="228600">
                <a:tc>
                  <a:txBody>
                    <a:bodyPr/>
                    <a:lstStyle/>
                    <a:p>
                      <a:pPr marL="0" lvl="0" indent="0" algn="ctr" rtl="0">
                        <a:spcBef>
                          <a:spcPts val="0"/>
                        </a:spcBef>
                        <a:spcAft>
                          <a:spcPts val="0"/>
                        </a:spcAft>
                        <a:buNone/>
                      </a:pPr>
                      <a:r>
                        <a:rPr lang="en" sz="900" b="1" dirty="0">
                          <a:solidFill>
                            <a:srgbClr val="FFFFFF"/>
                          </a:solidFill>
                          <a:latin typeface="Calibri"/>
                          <a:ea typeface="Calibri"/>
                          <a:cs typeface="Calibri"/>
                          <a:sym typeface="Calibri"/>
                        </a:rPr>
                        <a:t>Methods</a:t>
                      </a:r>
                      <a:endParaRPr sz="900" b="1" dirty="0">
                        <a:solidFill>
                          <a:srgbClr val="FFFFFF"/>
                        </a:solidFill>
                        <a:latin typeface="Calibri"/>
                        <a:ea typeface="Calibri"/>
                        <a:cs typeface="Calibri"/>
                        <a:sym typeface="Calibri"/>
                      </a:endParaRPr>
                    </a:p>
                  </a:txBody>
                  <a:tcPr marL="0" marR="0" marT="0" marB="0" anchor="ctr">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rgbClr val="3C78D8"/>
                    </a:solidFill>
                  </a:tcPr>
                </a:tc>
                <a:extLst>
                  <a:ext uri="{0D108BD9-81ED-4DB2-BD59-A6C34878D82A}">
                    <a16:rowId xmlns:a16="http://schemas.microsoft.com/office/drawing/2014/main" val="10000"/>
                  </a:ext>
                </a:extLst>
              </a:tr>
            </a:tbl>
          </a:graphicData>
        </a:graphic>
      </p:graphicFrame>
      <p:graphicFrame>
        <p:nvGraphicFramePr>
          <p:cNvPr id="73" name="Google Shape;73;p13"/>
          <p:cNvGraphicFramePr/>
          <p:nvPr>
            <p:extLst>
              <p:ext uri="{D42A27DB-BD31-4B8C-83A1-F6EECF244321}">
                <p14:modId xmlns:p14="http://schemas.microsoft.com/office/powerpoint/2010/main" val="1799581116"/>
              </p:ext>
            </p:extLst>
          </p:nvPr>
        </p:nvGraphicFramePr>
        <p:xfrm>
          <a:off x="6075717" y="3780339"/>
          <a:ext cx="3005800" cy="228600"/>
        </p:xfrm>
        <a:graphic>
          <a:graphicData uri="http://schemas.openxmlformats.org/drawingml/2006/table">
            <a:tbl>
              <a:tblPr>
                <a:noFill/>
                <a:tableStyleId>{BC4C5818-E780-473F-9053-78B22C7B257B}</a:tableStyleId>
              </a:tblPr>
              <a:tblGrid>
                <a:gridCol w="3005800">
                  <a:extLst>
                    <a:ext uri="{9D8B030D-6E8A-4147-A177-3AD203B41FA5}">
                      <a16:colId xmlns:a16="http://schemas.microsoft.com/office/drawing/2014/main" val="20000"/>
                    </a:ext>
                  </a:extLst>
                </a:gridCol>
              </a:tblGrid>
              <a:tr h="228600">
                <a:tc>
                  <a:txBody>
                    <a:bodyPr/>
                    <a:lstStyle/>
                    <a:p>
                      <a:pPr marL="0" lvl="0" indent="0" algn="ctr" rtl="0">
                        <a:spcBef>
                          <a:spcPts val="0"/>
                        </a:spcBef>
                        <a:spcAft>
                          <a:spcPts val="0"/>
                        </a:spcAft>
                        <a:buNone/>
                      </a:pPr>
                      <a:r>
                        <a:rPr lang="en" sz="900" b="1" dirty="0">
                          <a:solidFill>
                            <a:srgbClr val="FFFFFF"/>
                          </a:solidFill>
                          <a:latin typeface="Calibri"/>
                          <a:ea typeface="Calibri"/>
                          <a:cs typeface="Calibri"/>
                          <a:sym typeface="Calibri"/>
                        </a:rPr>
                        <a:t>References</a:t>
                      </a:r>
                      <a:endParaRPr sz="900" b="1" dirty="0">
                        <a:solidFill>
                          <a:srgbClr val="FFFFFF"/>
                        </a:solidFill>
                        <a:latin typeface="Calibri"/>
                        <a:ea typeface="Calibri"/>
                        <a:cs typeface="Calibri"/>
                        <a:sym typeface="Calibri"/>
                      </a:endParaRPr>
                    </a:p>
                  </a:txBody>
                  <a:tcPr marL="0" marR="0" marT="0" marB="0" anchor="ctr">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rgbClr val="38761D"/>
                    </a:solidFill>
                  </a:tcPr>
                </a:tc>
                <a:extLst>
                  <a:ext uri="{0D108BD9-81ED-4DB2-BD59-A6C34878D82A}">
                    <a16:rowId xmlns:a16="http://schemas.microsoft.com/office/drawing/2014/main" val="10000"/>
                  </a:ext>
                </a:extLst>
              </a:tr>
            </a:tbl>
          </a:graphicData>
        </a:graphic>
      </p:graphicFrame>
      <p:graphicFrame>
        <p:nvGraphicFramePr>
          <p:cNvPr id="74" name="Google Shape;74;p13"/>
          <p:cNvGraphicFramePr/>
          <p:nvPr>
            <p:extLst>
              <p:ext uri="{D42A27DB-BD31-4B8C-83A1-F6EECF244321}">
                <p14:modId xmlns:p14="http://schemas.microsoft.com/office/powerpoint/2010/main" val="2289286413"/>
              </p:ext>
            </p:extLst>
          </p:nvPr>
        </p:nvGraphicFramePr>
        <p:xfrm>
          <a:off x="6074800" y="2906706"/>
          <a:ext cx="3005800" cy="228600"/>
        </p:xfrm>
        <a:graphic>
          <a:graphicData uri="http://schemas.openxmlformats.org/drawingml/2006/table">
            <a:tbl>
              <a:tblPr>
                <a:noFill/>
                <a:tableStyleId>{BC4C5818-E780-473F-9053-78B22C7B257B}</a:tableStyleId>
              </a:tblPr>
              <a:tblGrid>
                <a:gridCol w="3005800">
                  <a:extLst>
                    <a:ext uri="{9D8B030D-6E8A-4147-A177-3AD203B41FA5}">
                      <a16:colId xmlns:a16="http://schemas.microsoft.com/office/drawing/2014/main" val="20000"/>
                    </a:ext>
                  </a:extLst>
                </a:gridCol>
              </a:tblGrid>
              <a:tr h="228600">
                <a:tc>
                  <a:txBody>
                    <a:bodyPr/>
                    <a:lstStyle/>
                    <a:p>
                      <a:pPr marL="0" lvl="0" indent="0" algn="ctr" rtl="0">
                        <a:spcBef>
                          <a:spcPts val="0"/>
                        </a:spcBef>
                        <a:spcAft>
                          <a:spcPts val="0"/>
                        </a:spcAft>
                        <a:buNone/>
                      </a:pPr>
                      <a:r>
                        <a:rPr lang="en" sz="900" b="1" dirty="0">
                          <a:solidFill>
                            <a:srgbClr val="FFFFFF"/>
                          </a:solidFill>
                          <a:latin typeface="Calibri"/>
                          <a:ea typeface="Calibri"/>
                          <a:cs typeface="Calibri"/>
                          <a:sym typeface="Calibri"/>
                        </a:rPr>
                        <a:t>Acknowledgements</a:t>
                      </a:r>
                      <a:endParaRPr sz="900" b="1" dirty="0">
                        <a:solidFill>
                          <a:srgbClr val="FFFFFF"/>
                        </a:solidFill>
                        <a:latin typeface="Calibri"/>
                        <a:ea typeface="Calibri"/>
                        <a:cs typeface="Calibri"/>
                        <a:sym typeface="Calibri"/>
                      </a:endParaRPr>
                    </a:p>
                  </a:txBody>
                  <a:tcPr marL="0" marR="0" marT="0" marB="0" anchor="ctr">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solidFill>
                      <a:srgbClr val="6FA8DC"/>
                    </a:solidFill>
                  </a:tcPr>
                </a:tc>
                <a:extLst>
                  <a:ext uri="{0D108BD9-81ED-4DB2-BD59-A6C34878D82A}">
                    <a16:rowId xmlns:a16="http://schemas.microsoft.com/office/drawing/2014/main" val="10000"/>
                  </a:ext>
                </a:extLst>
              </a:tr>
            </a:tbl>
          </a:graphicData>
        </a:graphic>
      </p:graphicFrame>
      <p:pic>
        <p:nvPicPr>
          <p:cNvPr id="75" name="Google Shape;75;p13"/>
          <p:cNvPicPr preferRelativeResize="0"/>
          <p:nvPr/>
        </p:nvPicPr>
        <p:blipFill>
          <a:blip r:embed="rId10">
            <a:alphaModFix/>
          </a:blip>
          <a:stretch>
            <a:fillRect/>
          </a:stretch>
        </p:blipFill>
        <p:spPr>
          <a:xfrm>
            <a:off x="3515831" y="3212353"/>
            <a:ext cx="1409794" cy="885450"/>
          </a:xfrm>
          <a:prstGeom prst="rect">
            <a:avLst/>
          </a:prstGeom>
          <a:noFill/>
          <a:ln>
            <a:noFill/>
          </a:ln>
        </p:spPr>
      </p:pic>
      <p:sp>
        <p:nvSpPr>
          <p:cNvPr id="76" name="Google Shape;76;p13"/>
          <p:cNvSpPr txBox="1"/>
          <p:nvPr/>
        </p:nvSpPr>
        <p:spPr>
          <a:xfrm>
            <a:off x="3229973" y="3653080"/>
            <a:ext cx="3942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b="1" dirty="0"/>
              <a:t>Tatu</a:t>
            </a:r>
            <a:endParaRPr sz="500" b="1" dirty="0"/>
          </a:p>
        </p:txBody>
      </p:sp>
      <p:sp>
        <p:nvSpPr>
          <p:cNvPr id="77" name="Google Shape;77;p13"/>
          <p:cNvSpPr txBox="1"/>
          <p:nvPr/>
        </p:nvSpPr>
        <p:spPr>
          <a:xfrm>
            <a:off x="3269750" y="4315984"/>
            <a:ext cx="3942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b="1" dirty="0"/>
              <a:t>Loulis</a:t>
            </a:r>
            <a:endParaRPr sz="500" b="1" dirty="0"/>
          </a:p>
        </p:txBody>
      </p:sp>
      <p:sp>
        <p:nvSpPr>
          <p:cNvPr id="78" name="Google Shape;78;p13"/>
          <p:cNvSpPr txBox="1"/>
          <p:nvPr/>
        </p:nvSpPr>
        <p:spPr>
          <a:xfrm>
            <a:off x="4023628" y="3014289"/>
            <a:ext cx="394200" cy="161700"/>
          </a:xfrm>
          <a:prstGeom prst="rect">
            <a:avLst/>
          </a:prstGeom>
          <a:solidFill>
            <a:srgbClr val="00717D"/>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b="1" dirty="0">
                <a:solidFill>
                  <a:srgbClr val="FFFFFF"/>
                </a:solidFill>
              </a:rPr>
              <a:t>2018</a:t>
            </a:r>
            <a:endParaRPr sz="500" b="1" dirty="0">
              <a:solidFill>
                <a:srgbClr val="FFFFFF"/>
              </a:solidFill>
            </a:endParaRPr>
          </a:p>
        </p:txBody>
      </p:sp>
      <p:sp>
        <p:nvSpPr>
          <p:cNvPr id="79" name="Google Shape;79;p13"/>
          <p:cNvSpPr txBox="1"/>
          <p:nvPr/>
        </p:nvSpPr>
        <p:spPr>
          <a:xfrm>
            <a:off x="5209640" y="3020139"/>
            <a:ext cx="394200" cy="161700"/>
          </a:xfrm>
          <a:prstGeom prst="rect">
            <a:avLst/>
          </a:prstGeom>
          <a:solidFill>
            <a:srgbClr val="00717D"/>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b="1">
                <a:solidFill>
                  <a:srgbClr val="FFFFFF"/>
                </a:solidFill>
              </a:rPr>
              <a:t>2019</a:t>
            </a:r>
            <a:endParaRPr sz="500" b="1">
              <a:solidFill>
                <a:srgbClr val="FFFFFF"/>
              </a:solidFill>
            </a:endParaRPr>
          </a:p>
        </p:txBody>
      </p:sp>
      <p:pic>
        <p:nvPicPr>
          <p:cNvPr id="80" name="Google Shape;80;p13"/>
          <p:cNvPicPr preferRelativeResize="0"/>
          <p:nvPr/>
        </p:nvPicPr>
        <p:blipFill>
          <a:blip r:embed="rId11">
            <a:alphaModFix/>
          </a:blip>
          <a:stretch>
            <a:fillRect/>
          </a:stretch>
        </p:blipFill>
        <p:spPr>
          <a:xfrm>
            <a:off x="4746315" y="3225021"/>
            <a:ext cx="1320850" cy="829600"/>
          </a:xfrm>
          <a:prstGeom prst="rect">
            <a:avLst/>
          </a:prstGeom>
          <a:noFill/>
          <a:ln>
            <a:noFill/>
          </a:ln>
        </p:spPr>
      </p:pic>
      <p:pic>
        <p:nvPicPr>
          <p:cNvPr id="81" name="Google Shape;81;p13"/>
          <p:cNvPicPr preferRelativeResize="0"/>
          <p:nvPr/>
        </p:nvPicPr>
        <p:blipFill>
          <a:blip r:embed="rId12">
            <a:alphaModFix/>
          </a:blip>
          <a:stretch>
            <a:fillRect/>
          </a:stretch>
        </p:blipFill>
        <p:spPr>
          <a:xfrm>
            <a:off x="3626050" y="4047316"/>
            <a:ext cx="1189356" cy="747000"/>
          </a:xfrm>
          <a:prstGeom prst="rect">
            <a:avLst/>
          </a:prstGeom>
          <a:noFill/>
          <a:ln>
            <a:noFill/>
          </a:ln>
        </p:spPr>
      </p:pic>
      <p:pic>
        <p:nvPicPr>
          <p:cNvPr id="82" name="Google Shape;82;p13"/>
          <p:cNvPicPr preferRelativeResize="0"/>
          <p:nvPr/>
        </p:nvPicPr>
        <p:blipFill>
          <a:blip r:embed="rId13">
            <a:alphaModFix/>
          </a:blip>
          <a:stretch>
            <a:fillRect/>
          </a:stretch>
        </p:blipFill>
        <p:spPr>
          <a:xfrm>
            <a:off x="4812065" y="4065807"/>
            <a:ext cx="1189350" cy="66205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943</Words>
  <Application>Microsoft Macintosh PowerPoint</Application>
  <PresentationFormat>On-screen Show (16:9)</PresentationFormat>
  <Paragraphs>48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Simple Light</vt:lpstr>
      <vt:lpstr>Persistence of Lexicon in Signing Chimpanzees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Persistence of Lexicon in Signing Chimpanzees</dc:title>
  <cp:lastModifiedBy>Emily Patton</cp:lastModifiedBy>
  <cp:revision>3</cp:revision>
  <dcterms:modified xsi:type="dcterms:W3CDTF">2020-05-01T13:43:31Z</dcterms:modified>
</cp:coreProperties>
</file>